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2" r:id="rId3"/>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5143500" cx="9144000"/>
  <p:notesSz cx="6858000" cy="9144000"/>
  <p:embeddedFontLst>
    <p:embeddedFont>
      <p:font typeface="Roboto"/>
      <p:regular r:id="rId45"/>
      <p:bold r:id="rId46"/>
      <p:italic r:id="rId47"/>
      <p:boldItalic r:id="rId48"/>
    </p:embeddedFont>
    <p:embeddedFont>
      <p:font typeface="Amatic SC"/>
      <p:regular r:id="rId49"/>
      <p:bold r:id="rId50"/>
    </p:embeddedFont>
    <p:embeddedFont>
      <p:font typeface="Source Code Pro"/>
      <p:regular r:id="rId51"/>
      <p:bold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AmaticSC-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ourceCodePro-regular.fntdata"/><Relationship Id="rId50" Type="http://schemas.openxmlformats.org/officeDocument/2006/relationships/font" Target="fonts/AmaticSC-bold.fntdata"/><Relationship Id="rId53" Type="http://schemas.openxmlformats.org/officeDocument/2006/relationships/font" Target="fonts/Oswald-regular.fntdata"/><Relationship Id="rId52" Type="http://schemas.openxmlformats.org/officeDocument/2006/relationships/font" Target="fonts/SourceCodePro-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swald-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Emelia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just explains my slide, not diversity.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Nathan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All came from different places but now we’re here. Jordan</a:t>
            </a:r>
          </a:p>
          <a:p>
            <a:pPr lvl="0" rtl="0">
              <a:spcBef>
                <a:spcPts val="0"/>
              </a:spcBef>
              <a:buNone/>
            </a:pPr>
            <a:r>
              <a:t/>
            </a:r>
            <a:endParaRPr/>
          </a:p>
          <a:p>
            <a:pPr lvl="0">
              <a:spcBef>
                <a:spcPts val="0"/>
              </a:spcBef>
              <a:buNone/>
            </a:pPr>
            <a:r>
              <a:rPr lang="en"/>
              <a:t>Started from the bottom now we 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Emelia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Eva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emelia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Emelia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Eva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Eva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p:nvPr/>
        </p:nvSpPr>
        <p:spPr>
          <a:xfrm rot="10800000">
            <a:off x="4226100" y="2933549"/>
            <a:ext cx="691799"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25" y="0"/>
            <a:ext cx="9144000" cy="31241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ctrTitle"/>
          </p:nvPr>
        </p:nvSpPr>
        <p:spPr>
          <a:xfrm>
            <a:off x="411175" y="644300"/>
            <a:ext cx="8282399" cy="2109000"/>
          </a:xfrm>
          <a:prstGeom prst="rect">
            <a:avLst/>
          </a:prstGeom>
        </p:spPr>
        <p:txBody>
          <a:bodyPr anchorCtr="0" anchor="b" bIns="91425" lIns="91425" rIns="91425" tIns="91425"/>
          <a:lstStyle>
            <a:lvl1pPr lvl="0" algn="ctr">
              <a:spcBef>
                <a:spcPts val="0"/>
              </a:spcBef>
              <a:buClr>
                <a:schemeClr val="lt1"/>
              </a:buClr>
              <a:buSzPct val="100000"/>
              <a:defRPr sz="60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p:txBody>
      </p:sp>
      <p:sp>
        <p:nvSpPr>
          <p:cNvPr id="58" name="Shape 58"/>
          <p:cNvSpPr txBox="1"/>
          <p:nvPr>
            <p:ph idx="1" type="subTitle"/>
          </p:nvPr>
        </p:nvSpPr>
        <p:spPr>
          <a:xfrm>
            <a:off x="411175" y="3398250"/>
            <a:ext cx="8282399" cy="1260599"/>
          </a:xfrm>
          <a:prstGeom prst="rect">
            <a:avLst/>
          </a:prstGeom>
        </p:spPr>
        <p:txBody>
          <a:bodyPr anchorCtr="0" anchor="ctr" bIns="91425" lIns="91425" rIns="91425" tIns="91425"/>
          <a:lstStyle>
            <a:lvl1pPr lvl="0" algn="ctr">
              <a:lnSpc>
                <a:spcPct val="100000"/>
              </a:lnSpc>
              <a:spcBef>
                <a:spcPts val="0"/>
              </a:spcBef>
              <a:spcAft>
                <a:spcPts val="0"/>
              </a:spcAft>
              <a:buSzPct val="100000"/>
              <a:buFont typeface="Oswald"/>
              <a:buNone/>
              <a:defRPr sz="3600">
                <a:latin typeface="Oswald"/>
                <a:ea typeface="Oswald"/>
                <a:cs typeface="Oswald"/>
                <a:sym typeface="Oswald"/>
              </a:defRPr>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59" name="Shape 5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0" name="Shape 60"/>
        <p:cNvGrpSpPr/>
        <p:nvPr/>
      </p:nvGrpSpPr>
      <p:grpSpPr>
        <a:xfrm>
          <a:off x="0" y="0"/>
          <a:ext cx="0" cy="0"/>
          <a:chOff x="0" y="0"/>
          <a:chExt cx="0" cy="0"/>
        </a:xfrm>
      </p:grpSpPr>
      <p:sp>
        <p:nvSpPr>
          <p:cNvPr id="61" name="Shape 61"/>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type="title"/>
          </p:nvPr>
        </p:nvSpPr>
        <p:spPr>
          <a:xfrm>
            <a:off x="430800" y="1889700"/>
            <a:ext cx="8282399" cy="1516500"/>
          </a:xfrm>
          <a:prstGeom prst="rect">
            <a:avLst/>
          </a:prstGeom>
        </p:spPr>
        <p:txBody>
          <a:bodyPr anchorCtr="0" anchor="ctr" bIns="91425" lIns="91425" rIns="91425" tIns="91425"/>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p:txBody>
      </p:sp>
      <p:sp>
        <p:nvSpPr>
          <p:cNvPr id="63" name="Shape 6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cxnSp>
        <p:nvCxnSpPr>
          <p:cNvPr id="65" name="Shape 65"/>
          <p:cNvCxnSpPr/>
          <p:nvPr/>
        </p:nvCxnSpPr>
        <p:spPr>
          <a:xfrm>
            <a:off x="429200" y="1275577"/>
            <a:ext cx="614099" cy="0"/>
          </a:xfrm>
          <a:prstGeom prst="straightConnector1">
            <a:avLst/>
          </a:prstGeom>
          <a:noFill/>
          <a:ln cap="flat" cmpd="sng" w="19050">
            <a:solidFill>
              <a:schemeClr val="dk2"/>
            </a:solidFill>
            <a:prstDash val="lgDash"/>
            <a:round/>
            <a:headEnd len="med" w="med" type="none"/>
            <a:tailEnd len="med" w="med" type="none"/>
          </a:ln>
        </p:spPr>
      </p:cxnSp>
      <p:sp>
        <p:nvSpPr>
          <p:cNvPr id="66" name="Shape 66"/>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7" name="Shape 67"/>
          <p:cNvSpPr txBox="1"/>
          <p:nvPr>
            <p:ph idx="1" type="body"/>
          </p:nvPr>
        </p:nvSpPr>
        <p:spPr>
          <a:xfrm>
            <a:off x="311700" y="1468825"/>
            <a:ext cx="8520599" cy="3099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9" name="Shape 69"/>
        <p:cNvGrpSpPr/>
        <p:nvPr/>
      </p:nvGrpSpPr>
      <p:grpSpPr>
        <a:xfrm>
          <a:off x="0" y="0"/>
          <a:ext cx="0" cy="0"/>
          <a:chOff x="0" y="0"/>
          <a:chExt cx="0" cy="0"/>
        </a:xfrm>
      </p:grpSpPr>
      <p:cxnSp>
        <p:nvCxnSpPr>
          <p:cNvPr id="70" name="Shape 70"/>
          <p:cNvCxnSpPr/>
          <p:nvPr/>
        </p:nvCxnSpPr>
        <p:spPr>
          <a:xfrm>
            <a:off x="429200" y="1275577"/>
            <a:ext cx="614099" cy="0"/>
          </a:xfrm>
          <a:prstGeom prst="straightConnector1">
            <a:avLst/>
          </a:prstGeom>
          <a:noFill/>
          <a:ln cap="flat" cmpd="sng" w="19050">
            <a:solidFill>
              <a:schemeClr val="dk2"/>
            </a:solidFill>
            <a:prstDash val="lgDash"/>
            <a:round/>
            <a:headEnd len="med" w="med" type="none"/>
            <a:tailEnd len="med" w="med" type="none"/>
          </a:ln>
        </p:spPr>
      </p:cxnSp>
      <p:sp>
        <p:nvSpPr>
          <p:cNvPr id="71" name="Shape 71"/>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2" name="Shape 72"/>
          <p:cNvSpPr txBox="1"/>
          <p:nvPr>
            <p:ph idx="1" type="body"/>
          </p:nvPr>
        </p:nvSpPr>
        <p:spPr>
          <a:xfrm>
            <a:off x="311700" y="1468825"/>
            <a:ext cx="3999899"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73" name="Shape 73"/>
          <p:cNvSpPr txBox="1"/>
          <p:nvPr>
            <p:ph idx="2" type="body"/>
          </p:nvPr>
        </p:nvSpPr>
        <p:spPr>
          <a:xfrm>
            <a:off x="4832400" y="1468825"/>
            <a:ext cx="3999899"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74" name="Shape 7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372500"/>
            <a:ext cx="8520599" cy="7334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7" name="Shape 7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8" name="Shape 78"/>
        <p:cNvGrpSpPr/>
        <p:nvPr/>
      </p:nvGrpSpPr>
      <p:grpSpPr>
        <a:xfrm>
          <a:off x="0" y="0"/>
          <a:ext cx="0" cy="0"/>
          <a:chOff x="0" y="0"/>
          <a:chExt cx="0" cy="0"/>
        </a:xfrm>
      </p:grpSpPr>
      <p:cxnSp>
        <p:nvCxnSpPr>
          <p:cNvPr id="79" name="Shape 79"/>
          <p:cNvCxnSpPr/>
          <p:nvPr/>
        </p:nvCxnSpPr>
        <p:spPr>
          <a:xfrm>
            <a:off x="418675" y="1457787"/>
            <a:ext cx="614099" cy="0"/>
          </a:xfrm>
          <a:prstGeom prst="straightConnector1">
            <a:avLst/>
          </a:prstGeom>
          <a:noFill/>
          <a:ln cap="flat" cmpd="sng" w="19050">
            <a:solidFill>
              <a:schemeClr val="dk2"/>
            </a:solidFill>
            <a:prstDash val="lgDash"/>
            <a:round/>
            <a:headEnd len="med" w="med" type="none"/>
            <a:tailEnd len="med" w="med" type="none"/>
          </a:ln>
        </p:spPr>
      </p:cxnSp>
      <p:sp>
        <p:nvSpPr>
          <p:cNvPr id="80" name="Shape 80"/>
          <p:cNvSpPr txBox="1"/>
          <p:nvPr>
            <p:ph type="title"/>
          </p:nvPr>
        </p:nvSpPr>
        <p:spPr>
          <a:xfrm>
            <a:off x="311700" y="6318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81" name="Shape 81"/>
          <p:cNvSpPr txBox="1"/>
          <p:nvPr>
            <p:ph idx="1" type="body"/>
          </p:nvPr>
        </p:nvSpPr>
        <p:spPr>
          <a:xfrm>
            <a:off x="311700" y="1618203"/>
            <a:ext cx="2807999" cy="29508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82" name="Shape 8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490250" y="528900"/>
            <a:ext cx="5678099" cy="4085699"/>
          </a:xfrm>
          <a:prstGeom prst="rect">
            <a:avLst/>
          </a:prstGeom>
        </p:spPr>
        <p:txBody>
          <a:bodyPr anchorCtr="0" anchor="ctr" bIns="91425" lIns="91425" rIns="91425" tIns="91425"/>
          <a:lstStyle>
            <a:lvl1pPr lvl="0">
              <a:spcBef>
                <a:spcPts val="0"/>
              </a:spcBef>
              <a:buClr>
                <a:schemeClr val="lt1"/>
              </a:buClr>
              <a:buSzPct val="100000"/>
              <a:defRPr sz="5400">
                <a:solidFill>
                  <a:schemeClr val="lt1"/>
                </a:solidFill>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p:txBody>
      </p:sp>
      <p:sp>
        <p:nvSpPr>
          <p:cNvPr id="85" name="Shape 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86" name="Shape 86"/>
        <p:cNvGrpSpPr/>
        <p:nvPr/>
      </p:nvGrpSpPr>
      <p:grpSpPr>
        <a:xfrm>
          <a:off x="0" y="0"/>
          <a:ext cx="0" cy="0"/>
          <a:chOff x="0" y="0"/>
          <a:chExt cx="0" cy="0"/>
        </a:xfrm>
      </p:grpSpPr>
      <p:sp>
        <p:nvSpPr>
          <p:cNvPr id="87" name="Shape 87"/>
          <p:cNvSpPr/>
          <p:nvPr/>
        </p:nvSpPr>
        <p:spPr>
          <a:xfrm>
            <a:off x="4572000" y="175"/>
            <a:ext cx="4572000" cy="51434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88" name="Shape 88"/>
          <p:cNvCxnSpPr/>
          <p:nvPr/>
        </p:nvCxnSpPr>
        <p:spPr>
          <a:xfrm>
            <a:off x="5029675" y="4495500"/>
            <a:ext cx="577199" cy="0"/>
          </a:xfrm>
          <a:prstGeom prst="straightConnector1">
            <a:avLst/>
          </a:prstGeom>
          <a:noFill/>
          <a:ln cap="flat" cmpd="sng" w="19050">
            <a:solidFill>
              <a:schemeClr val="dk1"/>
            </a:solidFill>
            <a:prstDash val="lgDash"/>
            <a:round/>
            <a:headEnd len="med" w="med" type="none"/>
            <a:tailEnd len="med" w="med" type="none"/>
          </a:ln>
        </p:spPr>
      </p:cxnSp>
      <p:sp>
        <p:nvSpPr>
          <p:cNvPr id="89" name="Shape 89"/>
          <p:cNvSpPr txBox="1"/>
          <p:nvPr>
            <p:ph type="title"/>
          </p:nvPr>
        </p:nvSpPr>
        <p:spPr>
          <a:xfrm>
            <a:off x="265500" y="1078750"/>
            <a:ext cx="4045199" cy="1789200"/>
          </a:xfrm>
          <a:prstGeom prst="rect">
            <a:avLst/>
          </a:prstGeom>
        </p:spPr>
        <p:txBody>
          <a:bodyPr anchorCtr="0" anchor="b" bIns="91425" lIns="91425" rIns="91425" tIns="91425"/>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p:txBody>
      </p:sp>
      <p:sp>
        <p:nvSpPr>
          <p:cNvPr id="90" name="Shape 90"/>
          <p:cNvSpPr txBox="1"/>
          <p:nvPr>
            <p:ph idx="1" type="subTitle"/>
          </p:nvPr>
        </p:nvSpPr>
        <p:spPr>
          <a:xfrm>
            <a:off x="265500" y="2921400"/>
            <a:ext cx="4045199" cy="1345500"/>
          </a:xfrm>
          <a:prstGeom prst="rect">
            <a:avLst/>
          </a:prstGeom>
        </p:spPr>
        <p:txBody>
          <a:bodyPr anchorCtr="0" anchor="t" bIns="91425" lIns="91425" rIns="91425" tIns="91425"/>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p:txBody>
      </p:sp>
      <p:sp>
        <p:nvSpPr>
          <p:cNvPr id="91" name="Shape 91"/>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2" name="Shape 9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95" name="Shape 9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6" name="Shape 96"/>
        <p:cNvGrpSpPr/>
        <p:nvPr/>
      </p:nvGrpSpPr>
      <p:grpSpPr>
        <a:xfrm>
          <a:off x="0" y="0"/>
          <a:ext cx="0" cy="0"/>
          <a:chOff x="0" y="0"/>
          <a:chExt cx="0" cy="0"/>
        </a:xfrm>
      </p:grpSpPr>
      <p:cxnSp>
        <p:nvCxnSpPr>
          <p:cNvPr id="97" name="Shape 97"/>
          <p:cNvCxnSpPr/>
          <p:nvPr/>
        </p:nvCxnSpPr>
        <p:spPr>
          <a:xfrm>
            <a:off x="413275" y="2988275"/>
            <a:ext cx="910499" cy="0"/>
          </a:xfrm>
          <a:prstGeom prst="straightConnector1">
            <a:avLst/>
          </a:prstGeom>
          <a:noFill/>
          <a:ln cap="flat" cmpd="sng" w="28575">
            <a:solidFill>
              <a:schemeClr val="dk1"/>
            </a:solidFill>
            <a:prstDash val="lgDash"/>
            <a:round/>
            <a:headEnd len="med" w="med" type="none"/>
            <a:tailEnd len="med" w="med" type="none"/>
          </a:ln>
        </p:spPr>
      </p:cxnSp>
      <p:sp>
        <p:nvSpPr>
          <p:cNvPr id="98" name="Shape 98"/>
          <p:cNvSpPr txBox="1"/>
          <p:nvPr>
            <p:ph type="title"/>
          </p:nvPr>
        </p:nvSpPr>
        <p:spPr>
          <a:xfrm>
            <a:off x="311700" y="1106125"/>
            <a:ext cx="8520599" cy="1963500"/>
          </a:xfrm>
          <a:prstGeom prst="rect">
            <a:avLst/>
          </a:prstGeom>
        </p:spPr>
        <p:txBody>
          <a:bodyPr anchorCtr="0" anchor="b" bIns="91425" lIns="91425" rIns="91425" tIns="91425"/>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p:txBody>
      </p:sp>
      <p:sp>
        <p:nvSpPr>
          <p:cNvPr id="99" name="Shape 99"/>
          <p:cNvSpPr txBox="1"/>
          <p:nvPr>
            <p:ph idx="1" type="body"/>
          </p:nvPr>
        </p:nvSpPr>
        <p:spPr>
          <a:xfrm>
            <a:off x="311700" y="3152225"/>
            <a:ext cx="8520599" cy="1300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0" name="Shape 10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1" name="Shape 101"/>
        <p:cNvGrpSpPr/>
        <p:nvPr/>
      </p:nvGrpSpPr>
      <p:grpSpPr>
        <a:xfrm>
          <a:off x="0" y="0"/>
          <a:ext cx="0" cy="0"/>
          <a:chOff x="0" y="0"/>
          <a:chExt cx="0" cy="0"/>
        </a:xfrm>
      </p:grpSpPr>
      <p:sp>
        <p:nvSpPr>
          <p:cNvPr id="102" name="Shape 10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108" name="Shape 108"/>
        <p:cNvGrpSpPr/>
        <p:nvPr/>
      </p:nvGrpSpPr>
      <p:grpSpPr>
        <a:xfrm>
          <a:off x="0" y="0"/>
          <a:ext cx="0" cy="0"/>
          <a:chOff x="0" y="0"/>
          <a:chExt cx="0" cy="0"/>
        </a:xfrm>
      </p:grpSpPr>
      <p:sp>
        <p:nvSpPr>
          <p:cNvPr id="109" name="Shape 109"/>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0" name="Shape 110"/>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11" name="Shape 111"/>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12" name="Shape 1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15" name="Shape 1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6" name="Shape 116"/>
        <p:cNvGrpSpPr/>
        <p:nvPr/>
      </p:nvGrpSpPr>
      <p:grpSpPr>
        <a:xfrm>
          <a:off x="0" y="0"/>
          <a:ext cx="0" cy="0"/>
          <a:chOff x="0" y="0"/>
          <a:chExt cx="0" cy="0"/>
        </a:xfrm>
      </p:grpSpPr>
      <p:sp>
        <p:nvSpPr>
          <p:cNvPr id="117" name="Shape 117"/>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8" name="Shape 118"/>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20" name="Shape 120"/>
        <p:cNvGrpSpPr/>
        <p:nvPr/>
      </p:nvGrpSpPr>
      <p:grpSpPr>
        <a:xfrm>
          <a:off x="0" y="0"/>
          <a:ext cx="0" cy="0"/>
          <a:chOff x="0" y="0"/>
          <a:chExt cx="0" cy="0"/>
        </a:xfrm>
      </p:grpSpPr>
      <p:sp>
        <p:nvSpPr>
          <p:cNvPr id="121" name="Shape 121"/>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2" name="Shape 122"/>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23" name="Shape 123"/>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24" name="Shape 1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5" name="Shape 125"/>
        <p:cNvGrpSpPr/>
        <p:nvPr/>
      </p:nvGrpSpPr>
      <p:grpSpPr>
        <a:xfrm>
          <a:off x="0" y="0"/>
          <a:ext cx="0" cy="0"/>
          <a:chOff x="0" y="0"/>
          <a:chExt cx="0" cy="0"/>
        </a:xfrm>
      </p:grpSpPr>
      <p:sp>
        <p:nvSpPr>
          <p:cNvPr id="126" name="Shape 126"/>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27" name="Shape 1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28" name="Shape 128"/>
        <p:cNvGrpSpPr/>
        <p:nvPr/>
      </p:nvGrpSpPr>
      <p:grpSpPr>
        <a:xfrm>
          <a:off x="0" y="0"/>
          <a:ext cx="0" cy="0"/>
          <a:chOff x="0" y="0"/>
          <a:chExt cx="0" cy="0"/>
        </a:xfrm>
      </p:grpSpPr>
      <p:sp>
        <p:nvSpPr>
          <p:cNvPr id="129" name="Shape 1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130" name="Shape 1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31" name="Shape 1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132" name="Shape 132"/>
        <p:cNvGrpSpPr/>
        <p:nvPr/>
      </p:nvGrpSpPr>
      <p:grpSpPr>
        <a:xfrm>
          <a:off x="0" y="0"/>
          <a:ext cx="0" cy="0"/>
          <a:chOff x="0" y="0"/>
          <a:chExt cx="0" cy="0"/>
        </a:xfrm>
      </p:grpSpPr>
      <p:sp>
        <p:nvSpPr>
          <p:cNvPr id="133" name="Shape 133"/>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134" name="Shape 1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35" name="Shape 135"/>
        <p:cNvGrpSpPr/>
        <p:nvPr/>
      </p:nvGrpSpPr>
      <p:grpSpPr>
        <a:xfrm>
          <a:off x="0" y="0"/>
          <a:ext cx="0" cy="0"/>
          <a:chOff x="0" y="0"/>
          <a:chExt cx="0" cy="0"/>
        </a:xfrm>
      </p:grpSpPr>
      <p:sp>
        <p:nvSpPr>
          <p:cNvPr id="136" name="Shape 136"/>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137" name="Shape 137"/>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138" name="Shape 138"/>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39" name="Shape 139"/>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140" name="Shape 14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141" name="Shape 1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42" name="Shape 142"/>
        <p:cNvGrpSpPr/>
        <p:nvPr/>
      </p:nvGrpSpPr>
      <p:grpSpPr>
        <a:xfrm>
          <a:off x="0" y="0"/>
          <a:ext cx="0" cy="0"/>
          <a:chOff x="0" y="0"/>
          <a:chExt cx="0" cy="0"/>
        </a:xfrm>
      </p:grpSpPr>
      <p:sp>
        <p:nvSpPr>
          <p:cNvPr id="143" name="Shape 143"/>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144" name="Shape 1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45" name="Shape 145"/>
        <p:cNvGrpSpPr/>
        <p:nvPr/>
      </p:nvGrpSpPr>
      <p:grpSpPr>
        <a:xfrm>
          <a:off x="0" y="0"/>
          <a:ext cx="0" cy="0"/>
          <a:chOff x="0" y="0"/>
          <a:chExt cx="0" cy="0"/>
        </a:xfrm>
      </p:grpSpPr>
      <p:sp>
        <p:nvSpPr>
          <p:cNvPr id="146" name="Shape 146"/>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147" name="Shape 147"/>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148" name="Shape 1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9" name="Shape 149"/>
        <p:cNvGrpSpPr/>
        <p:nvPr/>
      </p:nvGrpSpPr>
      <p:grpSpPr>
        <a:xfrm>
          <a:off x="0" y="0"/>
          <a:ext cx="0" cy="0"/>
          <a:chOff x="0" y="0"/>
          <a:chExt cx="0" cy="0"/>
        </a:xfrm>
      </p:grpSpPr>
      <p:sp>
        <p:nvSpPr>
          <p:cNvPr id="150" name="Shape 1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155" name="Shape 155"/>
        <p:cNvGrpSpPr/>
        <p:nvPr/>
      </p:nvGrpSpPr>
      <p:grpSpPr>
        <a:xfrm>
          <a:off x="0" y="0"/>
          <a:ext cx="0" cy="0"/>
          <a:chOff x="0" y="0"/>
          <a:chExt cx="0" cy="0"/>
        </a:xfrm>
      </p:grpSpPr>
      <p:grpSp>
        <p:nvGrpSpPr>
          <p:cNvPr id="156" name="Shape 156"/>
          <p:cNvGrpSpPr/>
          <p:nvPr/>
        </p:nvGrpSpPr>
        <p:grpSpPr>
          <a:xfrm>
            <a:off x="6098378" y="4"/>
            <a:ext cx="3045625" cy="2030570"/>
            <a:chOff x="6098378" y="4"/>
            <a:chExt cx="3045625" cy="2030570"/>
          </a:xfrm>
        </p:grpSpPr>
        <p:sp>
          <p:nvSpPr>
            <p:cNvPr id="157" name="Shape 157"/>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8" name="Shape 158"/>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59" name="Shape 159"/>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61" name="Shape 161"/>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2" name="Shape 162"/>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63" name="Shape 163"/>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64" name="Shape 164"/>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5" name="Shape 165"/>
        <p:cNvGrpSpPr/>
        <p:nvPr/>
      </p:nvGrpSpPr>
      <p:grpSpPr>
        <a:xfrm>
          <a:off x="0" y="0"/>
          <a:ext cx="0" cy="0"/>
          <a:chOff x="0" y="0"/>
          <a:chExt cx="0" cy="0"/>
        </a:xfrm>
      </p:grpSpPr>
      <p:grpSp>
        <p:nvGrpSpPr>
          <p:cNvPr id="166" name="Shape 166"/>
          <p:cNvGrpSpPr/>
          <p:nvPr/>
        </p:nvGrpSpPr>
        <p:grpSpPr>
          <a:xfrm>
            <a:off x="6098378" y="4"/>
            <a:ext cx="3045625" cy="2030570"/>
            <a:chOff x="6098378" y="4"/>
            <a:chExt cx="3045625" cy="2030570"/>
          </a:xfrm>
        </p:grpSpPr>
        <p:sp>
          <p:nvSpPr>
            <p:cNvPr id="167" name="Shape 167"/>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72" name="Shape 172"/>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3" name="Shape 173"/>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4" name="Shape 174"/>
        <p:cNvGrpSpPr/>
        <p:nvPr/>
      </p:nvGrpSpPr>
      <p:grpSpPr>
        <a:xfrm>
          <a:off x="0" y="0"/>
          <a:ext cx="0" cy="0"/>
          <a:chOff x="0" y="0"/>
          <a:chExt cx="0" cy="0"/>
        </a:xfrm>
      </p:grpSpPr>
      <p:grpSp>
        <p:nvGrpSpPr>
          <p:cNvPr id="175" name="Shape 175"/>
          <p:cNvGrpSpPr/>
          <p:nvPr/>
        </p:nvGrpSpPr>
        <p:grpSpPr>
          <a:xfrm>
            <a:off x="0" y="3903669"/>
            <a:ext cx="9144000" cy="1239925"/>
            <a:chOff x="0" y="3903669"/>
            <a:chExt cx="9144000" cy="1239925"/>
          </a:xfrm>
        </p:grpSpPr>
        <p:sp>
          <p:nvSpPr>
            <p:cNvPr id="176" name="Shape 176"/>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77" name="Shape 177"/>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179" name="Shape 179"/>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81" name="Shape 181"/>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2" name="Shape 182"/>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3" name="Shape 183"/>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84" name="Shape 184"/>
        <p:cNvGrpSpPr/>
        <p:nvPr/>
      </p:nvGrpSpPr>
      <p:grpSpPr>
        <a:xfrm>
          <a:off x="0" y="0"/>
          <a:ext cx="0" cy="0"/>
          <a:chOff x="0" y="0"/>
          <a:chExt cx="0" cy="0"/>
        </a:xfrm>
      </p:grpSpPr>
      <p:sp>
        <p:nvSpPr>
          <p:cNvPr id="185" name="Shape 18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6" name="Shape 186"/>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87" name="Shape 187"/>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88" name="Shape 18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9" name="Shape 189"/>
        <p:cNvGrpSpPr/>
        <p:nvPr/>
      </p:nvGrpSpPr>
      <p:grpSpPr>
        <a:xfrm>
          <a:off x="0" y="0"/>
          <a:ext cx="0" cy="0"/>
          <a:chOff x="0" y="0"/>
          <a:chExt cx="0" cy="0"/>
        </a:xfrm>
      </p:grpSpPr>
      <p:sp>
        <p:nvSpPr>
          <p:cNvPr id="190" name="Shape 190"/>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1" name="Shape 191"/>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92" name="Shape 192"/>
        <p:cNvGrpSpPr/>
        <p:nvPr/>
      </p:nvGrpSpPr>
      <p:grpSpPr>
        <a:xfrm>
          <a:off x="0" y="0"/>
          <a:ext cx="0" cy="0"/>
          <a:chOff x="0" y="0"/>
          <a:chExt cx="0" cy="0"/>
        </a:xfrm>
      </p:grpSpPr>
      <p:sp>
        <p:nvSpPr>
          <p:cNvPr id="193" name="Shape 19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194" name="Shape 194"/>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195" name="Shape 19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196" name="Shape 196"/>
        <p:cNvGrpSpPr/>
        <p:nvPr/>
      </p:nvGrpSpPr>
      <p:grpSpPr>
        <a:xfrm>
          <a:off x="0" y="0"/>
          <a:ext cx="0" cy="0"/>
          <a:chOff x="0" y="0"/>
          <a:chExt cx="0" cy="0"/>
        </a:xfrm>
      </p:grpSpPr>
      <p:grpSp>
        <p:nvGrpSpPr>
          <p:cNvPr id="197" name="Shape 197"/>
          <p:cNvGrpSpPr/>
          <p:nvPr/>
        </p:nvGrpSpPr>
        <p:grpSpPr>
          <a:xfrm>
            <a:off x="6098378" y="4"/>
            <a:ext cx="3045625" cy="2030570"/>
            <a:chOff x="6098378" y="4"/>
            <a:chExt cx="3045625" cy="2030570"/>
          </a:xfrm>
        </p:grpSpPr>
        <p:sp>
          <p:nvSpPr>
            <p:cNvPr id="198" name="Shape 198"/>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203" name="Shape 203"/>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204" name="Shape 204"/>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205" name="Shape 205"/>
        <p:cNvGrpSpPr/>
        <p:nvPr/>
      </p:nvGrpSpPr>
      <p:grpSpPr>
        <a:xfrm>
          <a:off x="0" y="0"/>
          <a:ext cx="0" cy="0"/>
          <a:chOff x="0" y="0"/>
          <a:chExt cx="0" cy="0"/>
        </a:xfrm>
      </p:grpSpPr>
      <p:sp>
        <p:nvSpPr>
          <p:cNvPr id="206" name="Shape 206"/>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207" name="Shape 20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208" name="Shape 208"/>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209" name="Shape 209"/>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210" name="Shape 21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11" name="Shape 211"/>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12" name="Shape 212"/>
        <p:cNvGrpSpPr/>
        <p:nvPr/>
      </p:nvGrpSpPr>
      <p:grpSpPr>
        <a:xfrm>
          <a:off x="0" y="0"/>
          <a:ext cx="0" cy="0"/>
          <a:chOff x="0" y="0"/>
          <a:chExt cx="0" cy="0"/>
        </a:xfrm>
      </p:grpSpPr>
      <p:sp>
        <p:nvSpPr>
          <p:cNvPr id="213" name="Shape 213"/>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214" name="Shape 214"/>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215" name="Shape 215"/>
        <p:cNvGrpSpPr/>
        <p:nvPr/>
      </p:nvGrpSpPr>
      <p:grpSpPr>
        <a:xfrm>
          <a:off x="0" y="0"/>
          <a:ext cx="0" cy="0"/>
          <a:chOff x="0" y="0"/>
          <a:chExt cx="0" cy="0"/>
        </a:xfrm>
      </p:grpSpPr>
      <p:grpSp>
        <p:nvGrpSpPr>
          <p:cNvPr id="216" name="Shape 216"/>
          <p:cNvGrpSpPr/>
          <p:nvPr/>
        </p:nvGrpSpPr>
        <p:grpSpPr>
          <a:xfrm>
            <a:off x="6098378" y="4"/>
            <a:ext cx="3045625" cy="2030570"/>
            <a:chOff x="6098378" y="4"/>
            <a:chExt cx="3045625" cy="2030570"/>
          </a:xfrm>
        </p:grpSpPr>
        <p:sp>
          <p:nvSpPr>
            <p:cNvPr id="217" name="Shape 217"/>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22" name="Shape 222"/>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223" name="Shape 223"/>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224" name="Shape 224"/>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5" name="Shape 225"/>
        <p:cNvGrpSpPr/>
        <p:nvPr/>
      </p:nvGrpSpPr>
      <p:grpSpPr>
        <a:xfrm>
          <a:off x="0" y="0"/>
          <a:ext cx="0" cy="0"/>
          <a:chOff x="0" y="0"/>
          <a:chExt cx="0" cy="0"/>
        </a:xfrm>
      </p:grpSpPr>
      <p:sp>
        <p:nvSpPr>
          <p:cNvPr id="226" name="Shape 226"/>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33.xml"/><Relationship Id="rId1" Type="http://schemas.openxmlformats.org/officeDocument/2006/relationships/image" Target="../media/image09.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372500"/>
            <a:ext cx="8520599" cy="733499"/>
          </a:xfrm>
          <a:prstGeom prst="rect">
            <a:avLst/>
          </a:prstGeom>
          <a:noFill/>
          <a:ln>
            <a:noFill/>
          </a:ln>
        </p:spPr>
        <p:txBody>
          <a:bodyPr anchorCtr="0" anchor="b" bIns="91425" lIns="91425" rIns="91425" tIns="91425"/>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52" name="Shape 52"/>
          <p:cNvSpPr txBox="1"/>
          <p:nvPr>
            <p:ph idx="1" type="body"/>
          </p:nvPr>
        </p:nvSpPr>
        <p:spPr>
          <a:xfrm>
            <a:off x="311700" y="1468825"/>
            <a:ext cx="8520599" cy="3099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53" name="Shape 5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105" name="Shape 105"/>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106" name="Shape 106"/>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pic>
        <p:nvPicPr>
          <p:cNvPr id="107" name="Shape 107"/>
          <p:cNvPicPr preferRelativeResize="0"/>
          <p:nvPr/>
        </p:nvPicPr>
        <p:blipFill rotWithShape="1">
          <a:blip r:embed="rId1">
            <a:alphaModFix/>
          </a:blip>
          <a:srcRect b="0" l="0" r="50799" t="0"/>
          <a:stretch/>
        </p:blipFill>
        <p:spPr>
          <a:xfrm>
            <a:off x="8267301" y="-1"/>
            <a:ext cx="876702" cy="7972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51" name="Shape 151"/>
        <p:cNvGrpSpPr/>
        <p:nvPr/>
      </p:nvGrpSpPr>
      <p:grpSpPr>
        <a:xfrm>
          <a:off x="0" y="0"/>
          <a:ext cx="0" cy="0"/>
          <a:chOff x="0" y="0"/>
          <a:chExt cx="0" cy="0"/>
        </a:xfrm>
      </p:grpSpPr>
      <p:sp>
        <p:nvSpPr>
          <p:cNvPr id="152" name="Shape 152"/>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153" name="Shape 153"/>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154" name="Shape 154"/>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01.jpg"/><Relationship Id="rId4" Type="http://schemas.openxmlformats.org/officeDocument/2006/relationships/image" Target="../media/image0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egb.westexp.jad340.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07.jpg"/><Relationship Id="rId4" Type="http://schemas.openxmlformats.org/officeDocument/2006/relationships/image" Target="../media/image16.jpg"/><Relationship Id="rId5" Type="http://schemas.openxmlformats.org/officeDocument/2006/relationships/image" Target="../media/image08.jpg"/><Relationship Id="rId6" Type="http://schemas.openxmlformats.org/officeDocument/2006/relationships/image" Target="../media/image0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09.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Things to Print</a:t>
            </a:r>
          </a:p>
        </p:txBody>
      </p:sp>
      <p:sp>
        <p:nvSpPr>
          <p:cNvPr id="232" name="Shape 23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Add reflections on diversity</a:t>
            </a:r>
          </a:p>
          <a:p>
            <a:pPr lvl="0">
              <a:spcBef>
                <a:spcPts val="0"/>
              </a:spcBef>
              <a:buNone/>
            </a:pPr>
            <a:r>
              <a:rPr lang="en"/>
              <a:t>Print Math Essay</a:t>
            </a:r>
          </a:p>
          <a:p>
            <a:pPr lvl="0">
              <a:spcBef>
                <a:spcPts val="0"/>
              </a:spcBef>
              <a:buNone/>
            </a:pPr>
            <a:r>
              <a:rPr lang="en"/>
              <a:t>Print Program out</a:t>
            </a:r>
          </a:p>
          <a:p>
            <a:pPr lvl="0">
              <a:spcBef>
                <a:spcPts val="0"/>
              </a:spcBef>
              <a:buNone/>
            </a:pPr>
            <a:r>
              <a:rPr lang="en"/>
              <a:t>Print out pictures of History website</a:t>
            </a:r>
          </a:p>
          <a:p>
            <a:pPr lvl="0">
              <a:spcBef>
                <a:spcPts val="0"/>
              </a:spcBef>
              <a:buNone/>
            </a:pPr>
            <a:r>
              <a:rPr lang="en"/>
              <a:t>Print Elephanty</a:t>
            </a:r>
          </a:p>
          <a:p>
            <a:pPr lvl="0">
              <a:spcBef>
                <a:spcPts val="0"/>
              </a:spcBef>
              <a:buNone/>
            </a:pPr>
            <a:r>
              <a:t/>
            </a:r>
            <a:endParaRPr/>
          </a:p>
          <a:p>
            <a:pPr lvl="0">
              <a:lnSpc>
                <a:spcPct val="100000"/>
              </a:lnSpc>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490250" y="444400"/>
            <a:ext cx="5973899" cy="4170300"/>
          </a:xfrm>
          <a:prstGeom prst="rect">
            <a:avLst/>
          </a:prstGeom>
        </p:spPr>
        <p:txBody>
          <a:bodyPr anchorCtr="0" anchor="ctr" bIns="91425" lIns="91425" rIns="91425" tIns="91425">
            <a:noAutofit/>
          </a:bodyPr>
          <a:lstStyle/>
          <a:p>
            <a:pPr lvl="0">
              <a:spcBef>
                <a:spcPts val="0"/>
              </a:spcBef>
              <a:buNone/>
            </a:pPr>
            <a:r>
              <a:rPr lang="en" sz="4800"/>
              <a:t>What are the challenges and benefits of considering diverse differences and contrasts in writing and in life?</a:t>
            </a:r>
          </a:p>
        </p:txBody>
      </p:sp>
      <p:sp>
        <p:nvSpPr>
          <p:cNvPr id="295" name="Shape 295"/>
          <p:cNvSpPr txBox="1"/>
          <p:nvPr/>
        </p:nvSpPr>
        <p:spPr>
          <a:xfrm>
            <a:off x="6928175" y="731925"/>
            <a:ext cx="1895099" cy="2556599"/>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311700" y="234400"/>
            <a:ext cx="8520599" cy="733499"/>
          </a:xfrm>
          <a:prstGeom prst="rect">
            <a:avLst/>
          </a:prstGeom>
        </p:spPr>
        <p:txBody>
          <a:bodyPr anchorCtr="0" anchor="b" bIns="91425" lIns="91425" rIns="91425" tIns="91425">
            <a:noAutofit/>
          </a:bodyPr>
          <a:lstStyle/>
          <a:p>
            <a:pPr lvl="0">
              <a:spcBef>
                <a:spcPts val="0"/>
              </a:spcBef>
              <a:buNone/>
            </a:pPr>
            <a:r>
              <a:rPr lang="en"/>
              <a:t>Emelia: Duncan / Jaycee </a:t>
            </a:r>
          </a:p>
        </p:txBody>
      </p:sp>
      <p:sp>
        <p:nvSpPr>
          <p:cNvPr id="301" name="Shape 301"/>
          <p:cNvSpPr txBox="1"/>
          <p:nvPr>
            <p:ph idx="1" type="body"/>
          </p:nvPr>
        </p:nvSpPr>
        <p:spPr>
          <a:xfrm>
            <a:off x="311700" y="1289800"/>
            <a:ext cx="6126000" cy="2696400"/>
          </a:xfrm>
          <a:prstGeom prst="rect">
            <a:avLst/>
          </a:prstGeom>
        </p:spPr>
        <p:txBody>
          <a:bodyPr anchorCtr="0" anchor="t" bIns="91425" lIns="91425" rIns="91425" tIns="91425">
            <a:noAutofit/>
          </a:bodyPr>
          <a:lstStyle/>
          <a:p>
            <a:pPr lvl="0" rtl="0">
              <a:lnSpc>
                <a:spcPct val="115000"/>
              </a:lnSpc>
              <a:spcBef>
                <a:spcPts val="0"/>
              </a:spcBef>
              <a:spcAft>
                <a:spcPts val="400"/>
              </a:spcAft>
              <a:buNone/>
            </a:pPr>
            <a:r>
              <a:rPr lang="en" sz="1600"/>
              <a:t>Duncan and Jaycee both suffered from abuse, though Duncan’s was entirely physical and Jaycees was primarily mental.</a:t>
            </a:r>
          </a:p>
          <a:p>
            <a:pPr lvl="0" rtl="0">
              <a:lnSpc>
                <a:spcPct val="115000"/>
              </a:lnSpc>
              <a:spcBef>
                <a:spcPts val="0"/>
              </a:spcBef>
              <a:spcAft>
                <a:spcPts val="400"/>
              </a:spcAft>
              <a:buNone/>
            </a:pPr>
            <a:r>
              <a:rPr lang="en" sz="1600"/>
              <a:t>Duncan:</a:t>
            </a:r>
          </a:p>
          <a:p>
            <a:pPr indent="-323850" lvl="0" marL="457200" rtl="0">
              <a:lnSpc>
                <a:spcPct val="115000"/>
              </a:lnSpc>
              <a:spcBef>
                <a:spcPts val="0"/>
              </a:spcBef>
              <a:spcAft>
                <a:spcPts val="400"/>
              </a:spcAft>
              <a:buSzPct val="100000"/>
            </a:pPr>
            <a:r>
              <a:rPr lang="en" sz="1500"/>
              <a:t>Killed using physical means by someone he had trusted.</a:t>
            </a:r>
          </a:p>
          <a:p>
            <a:pPr lvl="0" rtl="0">
              <a:lnSpc>
                <a:spcPct val="115000"/>
              </a:lnSpc>
              <a:spcBef>
                <a:spcPts val="0"/>
              </a:spcBef>
              <a:spcAft>
                <a:spcPts val="400"/>
              </a:spcAft>
              <a:buNone/>
            </a:pPr>
            <a:r>
              <a:rPr lang="en" sz="1600"/>
              <a:t>Jaycee:</a:t>
            </a:r>
          </a:p>
          <a:p>
            <a:pPr indent="-323850" lvl="0" marL="457200" rtl="0">
              <a:lnSpc>
                <a:spcPct val="115000"/>
              </a:lnSpc>
              <a:spcBef>
                <a:spcPts val="0"/>
              </a:spcBef>
              <a:spcAft>
                <a:spcPts val="400"/>
              </a:spcAft>
              <a:buSzPct val="100000"/>
            </a:pPr>
            <a:r>
              <a:rPr lang="en" sz="1500"/>
              <a:t>Jaycee was damaged mentally for the most part, though she did suffer from short term physical abuse.</a:t>
            </a:r>
          </a:p>
          <a:p>
            <a:pPr lvl="0" rtl="0">
              <a:lnSpc>
                <a:spcPct val="100000"/>
              </a:lnSpc>
              <a:spcBef>
                <a:spcPts val="0"/>
              </a:spcBef>
              <a:buNone/>
            </a:pPr>
            <a:r>
              <a:t/>
            </a:r>
            <a:endParaRPr sz="1400"/>
          </a:p>
        </p:txBody>
      </p:sp>
      <p:sp>
        <p:nvSpPr>
          <p:cNvPr id="302" name="Shape 302"/>
          <p:cNvSpPr txBox="1"/>
          <p:nvPr/>
        </p:nvSpPr>
        <p:spPr>
          <a:xfrm>
            <a:off x="253650" y="4308100"/>
            <a:ext cx="8636700" cy="635399"/>
          </a:xfrm>
          <a:prstGeom prst="rect">
            <a:avLst/>
          </a:prstGeom>
          <a:noFill/>
          <a:ln>
            <a:noFill/>
          </a:ln>
        </p:spPr>
        <p:txBody>
          <a:bodyPr anchorCtr="0" anchor="t" bIns="91425" lIns="91425" rIns="91425" tIns="91425">
            <a:noAutofit/>
          </a:bodyPr>
          <a:lstStyle/>
          <a:p>
            <a:pPr lvl="0" rtl="0">
              <a:spcBef>
                <a:spcPts val="0"/>
              </a:spcBef>
              <a:spcAft>
                <a:spcPts val="800"/>
              </a:spcAft>
              <a:buNone/>
            </a:pPr>
            <a:r>
              <a:rPr lang="en" sz="1600">
                <a:solidFill>
                  <a:schemeClr val="dk2"/>
                </a:solidFill>
                <a:latin typeface="Oswald"/>
                <a:ea typeface="Oswald"/>
                <a:cs typeface="Oswald"/>
                <a:sym typeface="Oswald"/>
              </a:rPr>
              <a:t>“I’ve learned that verbal abuse can be just as damaging as physical abuse, and take longer to heal from”</a:t>
            </a:r>
          </a:p>
          <a:p>
            <a:pPr lvl="0" rtl="0">
              <a:spcBef>
                <a:spcPts val="0"/>
              </a:spcBef>
              <a:spcAft>
                <a:spcPts val="800"/>
              </a:spcAft>
              <a:buNone/>
            </a:pPr>
            <a:r>
              <a:rPr lang="en" sz="1600">
                <a:solidFill>
                  <a:schemeClr val="dk2"/>
                </a:solidFill>
                <a:latin typeface="Oswald"/>
                <a:ea typeface="Oswald"/>
                <a:cs typeface="Oswald"/>
                <a:sym typeface="Oswald"/>
              </a:rPr>
              <a:t>  -Jaycee Dugard</a:t>
            </a:r>
          </a:p>
        </p:txBody>
      </p:sp>
      <p:pic>
        <p:nvPicPr>
          <p:cNvPr descr="http://img2-3.timeinc.net/people/i/2009/news/090914/jaycee-dugard-4.jpg" id="303" name="Shape 303"/>
          <p:cNvPicPr preferRelativeResize="0"/>
          <p:nvPr/>
        </p:nvPicPr>
        <p:blipFill>
          <a:blip r:embed="rId3">
            <a:alphaModFix/>
          </a:blip>
          <a:stretch>
            <a:fillRect/>
          </a:stretch>
        </p:blipFill>
        <p:spPr>
          <a:xfrm>
            <a:off x="6090462" y="234400"/>
            <a:ext cx="1810162" cy="2413550"/>
          </a:xfrm>
          <a:prstGeom prst="rect">
            <a:avLst/>
          </a:prstGeom>
          <a:noFill/>
          <a:ln>
            <a:noFill/>
          </a:ln>
        </p:spPr>
      </p:pic>
      <p:pic>
        <p:nvPicPr>
          <p:cNvPr descr="http://www.wallpaperdip.com/wp-content/uploads/2014/05/jaycee-dugard-daughters-wallpaper-hd.jpg" id="304" name="Shape 304"/>
          <p:cNvPicPr preferRelativeResize="0"/>
          <p:nvPr/>
        </p:nvPicPr>
        <p:blipFill>
          <a:blip r:embed="rId4">
            <a:alphaModFix/>
          </a:blip>
          <a:stretch>
            <a:fillRect/>
          </a:stretch>
        </p:blipFill>
        <p:spPr>
          <a:xfrm>
            <a:off x="6931546" y="1870675"/>
            <a:ext cx="2016827" cy="2208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372500"/>
            <a:ext cx="8520599" cy="733499"/>
          </a:xfrm>
          <a:prstGeom prst="rect">
            <a:avLst/>
          </a:prstGeom>
        </p:spPr>
        <p:txBody>
          <a:bodyPr anchorCtr="0" anchor="b" bIns="91425" lIns="91425" rIns="91425" tIns="91425">
            <a:noAutofit/>
          </a:bodyPr>
          <a:lstStyle/>
          <a:p>
            <a:pPr lvl="0">
              <a:spcBef>
                <a:spcPts val="0"/>
              </a:spcBef>
              <a:buNone/>
            </a:pPr>
            <a:r>
              <a:rPr lang="en"/>
              <a:t>Real Life Challenges of Diversity</a:t>
            </a:r>
          </a:p>
        </p:txBody>
      </p:sp>
      <p:sp>
        <p:nvSpPr>
          <p:cNvPr id="310" name="Shape 310"/>
          <p:cNvSpPr txBox="1"/>
          <p:nvPr>
            <p:ph idx="1" type="body"/>
          </p:nvPr>
        </p:nvSpPr>
        <p:spPr>
          <a:xfrm>
            <a:off x="311700" y="1468825"/>
            <a:ext cx="8520599" cy="30999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In real life, challenges of Diversity deal with heavy racism and gender equality issues. </a:t>
            </a:r>
          </a:p>
          <a:p>
            <a:pPr indent="-228600" lvl="0" marL="457200">
              <a:lnSpc>
                <a:spcPct val="150000"/>
              </a:lnSpc>
              <a:spcBef>
                <a:spcPts val="0"/>
              </a:spcBef>
            </a:pPr>
            <a:r>
              <a:rPr lang="en"/>
              <a:t>Everyone is diverse and unique in their own way and most people don’t see that and think everyone should be the same.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372500"/>
            <a:ext cx="8520599" cy="733499"/>
          </a:xfrm>
          <a:prstGeom prst="rect">
            <a:avLst/>
          </a:prstGeom>
        </p:spPr>
        <p:txBody>
          <a:bodyPr anchorCtr="0" anchor="b" bIns="91425" lIns="91425" rIns="91425" tIns="91425">
            <a:noAutofit/>
          </a:bodyPr>
          <a:lstStyle/>
          <a:p>
            <a:pPr lvl="0">
              <a:spcBef>
                <a:spcPts val="0"/>
              </a:spcBef>
              <a:buNone/>
            </a:pPr>
            <a:r>
              <a:rPr lang="en"/>
              <a:t>Real Life Benefits of Diversity</a:t>
            </a:r>
          </a:p>
        </p:txBody>
      </p:sp>
      <p:sp>
        <p:nvSpPr>
          <p:cNvPr id="316" name="Shape 316"/>
          <p:cNvSpPr txBox="1"/>
          <p:nvPr>
            <p:ph idx="1" type="body"/>
          </p:nvPr>
        </p:nvSpPr>
        <p:spPr>
          <a:xfrm>
            <a:off x="311700" y="1468825"/>
            <a:ext cx="8520599" cy="30999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No matter how different people are, you can still find similarities in interesting and specific ways that connect people.</a:t>
            </a:r>
          </a:p>
          <a:p>
            <a:pPr indent="-228600" lvl="0" marL="457200" rtl="0">
              <a:lnSpc>
                <a:spcPct val="150000"/>
              </a:lnSpc>
              <a:spcBef>
                <a:spcPts val="0"/>
              </a:spcBef>
            </a:pPr>
            <a:r>
              <a:rPr lang="en"/>
              <a:t>New insights from parties of different backgrounds and experiences makes a path for better ideas and choices.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829300"/>
            <a:ext cx="8520599" cy="1963500"/>
          </a:xfrm>
          <a:prstGeom prst="rect">
            <a:avLst/>
          </a:prstGeom>
        </p:spPr>
        <p:txBody>
          <a:bodyPr anchorCtr="0" anchor="b" bIns="91425" lIns="91425" rIns="91425" tIns="91425">
            <a:noAutofit/>
          </a:bodyPr>
          <a:lstStyle/>
          <a:p>
            <a:pPr indent="0" lvl="0" marL="0">
              <a:spcBef>
                <a:spcPts val="0"/>
              </a:spcBef>
              <a:buNone/>
            </a:pPr>
            <a:r>
              <a:rPr lang="en" sz="5000"/>
              <a:t>“We may have all come on different ships, but we’re in the same boat now.”</a:t>
            </a:r>
          </a:p>
        </p:txBody>
      </p:sp>
      <p:sp>
        <p:nvSpPr>
          <p:cNvPr id="322" name="Shape 322"/>
          <p:cNvSpPr txBox="1"/>
          <p:nvPr>
            <p:ph idx="1" type="body"/>
          </p:nvPr>
        </p:nvSpPr>
        <p:spPr>
          <a:xfrm>
            <a:off x="311700" y="3152225"/>
            <a:ext cx="8520599" cy="1300800"/>
          </a:xfrm>
          <a:prstGeom prst="rect">
            <a:avLst/>
          </a:prstGeom>
        </p:spPr>
        <p:txBody>
          <a:bodyPr anchorCtr="0" anchor="t" bIns="91425" lIns="91425" rIns="91425" tIns="91425">
            <a:noAutofit/>
          </a:bodyPr>
          <a:lstStyle/>
          <a:p>
            <a:pPr indent="-228600" lvl="0" marL="457200" rtl="0">
              <a:spcBef>
                <a:spcPts val="0"/>
              </a:spcBef>
              <a:buChar char="-"/>
            </a:pPr>
            <a:r>
              <a:rPr lang="en"/>
              <a:t>Martin Luther King Jr.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Growth</a:t>
            </a:r>
          </a:p>
        </p:txBody>
      </p:sp>
      <p:sp>
        <p:nvSpPr>
          <p:cNvPr id="328" name="Shape 32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Connections among characters (Diversity)</a:t>
            </a:r>
          </a:p>
          <a:p>
            <a:pPr indent="-355600" lvl="0" marL="457200" rtl="0">
              <a:lnSpc>
                <a:spcPct val="150000"/>
              </a:lnSpc>
              <a:spcBef>
                <a:spcPts val="0"/>
              </a:spcBef>
              <a:buSzPct val="100000"/>
            </a:pPr>
            <a:r>
              <a:rPr lang="en" sz="2000"/>
              <a:t>Connecting present to past / fiction to nonfiction</a:t>
            </a:r>
          </a:p>
          <a:p>
            <a:pPr indent="-355600" lvl="0" marL="457200" rtl="0">
              <a:lnSpc>
                <a:spcPct val="150000"/>
              </a:lnSpc>
              <a:spcBef>
                <a:spcPts val="0"/>
              </a:spcBef>
              <a:buSzPct val="100000"/>
            </a:pPr>
            <a:r>
              <a:rPr lang="en" sz="2000"/>
              <a:t>Collaboration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265500" y="1233175"/>
            <a:ext cx="4045200" cy="1482300"/>
          </a:xfrm>
          <a:prstGeom prst="rect">
            <a:avLst/>
          </a:prstGeom>
        </p:spPr>
        <p:txBody>
          <a:bodyPr anchorCtr="0" anchor="b" bIns="91425" lIns="91425" rIns="91425" tIns="91425">
            <a:noAutofit/>
          </a:bodyPr>
          <a:lstStyle/>
          <a:p>
            <a:pPr lvl="0" rtl="0">
              <a:spcBef>
                <a:spcPts val="0"/>
              </a:spcBef>
              <a:buNone/>
            </a:pPr>
            <a:r>
              <a:rPr lang="en"/>
              <a:t>Pre-Calculus</a:t>
            </a:r>
          </a:p>
        </p:txBody>
      </p:sp>
      <p:sp>
        <p:nvSpPr>
          <p:cNvPr id="334" name="Shape 334"/>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rtl="0">
              <a:spcBef>
                <a:spcPts val="0"/>
              </a:spcBef>
              <a:buNone/>
            </a:pPr>
            <a:r>
              <a:rPr lang="en"/>
              <a:t>Block 4</a:t>
            </a:r>
          </a:p>
        </p:txBody>
      </p:sp>
      <p:sp>
        <p:nvSpPr>
          <p:cNvPr id="335" name="Shape 335"/>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rPr lang="en"/>
              <a:t>Wrote a research paper on mathematician Grace Hopper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Growth</a:t>
            </a:r>
          </a:p>
        </p:txBody>
      </p:sp>
      <p:sp>
        <p:nvSpPr>
          <p:cNvPr id="341" name="Shape 3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Diversity among mathematicians </a:t>
            </a:r>
          </a:p>
          <a:p>
            <a:pPr indent="-355600" lvl="0" marL="457200" rtl="0">
              <a:lnSpc>
                <a:spcPct val="150000"/>
              </a:lnSpc>
              <a:spcBef>
                <a:spcPts val="0"/>
              </a:spcBef>
              <a:buSzPct val="100000"/>
            </a:pPr>
            <a:r>
              <a:rPr lang="en" sz="2000"/>
              <a:t>Writing</a:t>
            </a:r>
          </a:p>
          <a:p>
            <a:pPr indent="-355600" lvl="0" marL="457200" rtl="0">
              <a:lnSpc>
                <a:spcPct val="150000"/>
              </a:lnSpc>
              <a:spcBef>
                <a:spcPts val="0"/>
              </a:spcBef>
              <a:buSzPct val="100000"/>
            </a:pPr>
            <a:r>
              <a:rPr lang="en" sz="2000"/>
              <a:t>Connecting math to the real world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txBox="1"/>
          <p:nvPr>
            <p:ph type="title"/>
          </p:nvPr>
        </p:nvSpPr>
        <p:spPr>
          <a:xfrm>
            <a:off x="265500" y="1233175"/>
            <a:ext cx="4045200" cy="1482300"/>
          </a:xfrm>
          <a:prstGeom prst="rect">
            <a:avLst/>
          </a:prstGeom>
        </p:spPr>
        <p:txBody>
          <a:bodyPr anchorCtr="0" anchor="b" bIns="91425" lIns="91425" rIns="91425" tIns="91425">
            <a:noAutofit/>
          </a:bodyPr>
          <a:lstStyle/>
          <a:p>
            <a:pPr lvl="0">
              <a:spcBef>
                <a:spcPts val="0"/>
              </a:spcBef>
              <a:buNone/>
            </a:pPr>
            <a:r>
              <a:rPr lang="en"/>
              <a:t>Chemistry</a:t>
            </a:r>
          </a:p>
        </p:txBody>
      </p:sp>
      <p:sp>
        <p:nvSpPr>
          <p:cNvPr id="347" name="Shape 347"/>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Block 5</a:t>
            </a:r>
          </a:p>
        </p:txBody>
      </p:sp>
      <p:sp>
        <p:nvSpPr>
          <p:cNvPr id="348" name="Shape 348"/>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Wrote a program in python that gives information about two elements and compares them, showing how diverse elements can be.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pic>
        <p:nvPicPr>
          <p:cNvPr id="353" name="Shape 35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Diversity Project</a:t>
            </a:r>
          </a:p>
        </p:txBody>
      </p:sp>
      <p:sp>
        <p:nvSpPr>
          <p:cNvPr id="238" name="Shape 23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Emelia Blankenship</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pic>
        <p:nvPicPr>
          <p:cNvPr id="363" name="Shape 363"/>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Growth</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Diversity among the elements</a:t>
            </a:r>
          </a:p>
          <a:p>
            <a:pPr indent="-355600" lvl="0" marL="457200" rtl="0">
              <a:lnSpc>
                <a:spcPct val="150000"/>
              </a:lnSpc>
              <a:spcBef>
                <a:spcPts val="0"/>
              </a:spcBef>
              <a:buSzPct val="100000"/>
            </a:pPr>
            <a:r>
              <a:rPr lang="en" sz="2000"/>
              <a:t>Diversity applies to everything</a:t>
            </a:r>
          </a:p>
          <a:p>
            <a:pPr indent="-355600" lvl="0" marL="457200" rtl="0">
              <a:lnSpc>
                <a:spcPct val="150000"/>
              </a:lnSpc>
              <a:spcBef>
                <a:spcPts val="0"/>
              </a:spcBef>
              <a:buSzPct val="100000"/>
            </a:pPr>
            <a:r>
              <a:rPr lang="en" sz="2000"/>
              <a:t>Coding</a:t>
            </a:r>
          </a:p>
          <a:p>
            <a:pPr indent="-355600" lvl="0" marL="457200" rtl="0">
              <a:lnSpc>
                <a:spcPct val="150000"/>
              </a:lnSpc>
              <a:spcBef>
                <a:spcPts val="0"/>
              </a:spcBef>
              <a:buSzPct val="100000"/>
            </a:pPr>
            <a:r>
              <a:rPr lang="en" sz="2000"/>
              <a:t>Reading periodic table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265500" y="1233175"/>
            <a:ext cx="4045200" cy="1482300"/>
          </a:xfrm>
          <a:prstGeom prst="rect">
            <a:avLst/>
          </a:prstGeom>
        </p:spPr>
        <p:txBody>
          <a:bodyPr anchorCtr="0" anchor="b" bIns="91425" lIns="91425" rIns="91425" tIns="91425">
            <a:noAutofit/>
          </a:bodyPr>
          <a:lstStyle/>
          <a:p>
            <a:pPr lvl="0">
              <a:spcBef>
                <a:spcPts val="0"/>
              </a:spcBef>
              <a:buNone/>
            </a:pPr>
            <a:r>
              <a:rPr lang="en"/>
              <a:t>U.S. History</a:t>
            </a:r>
          </a:p>
        </p:txBody>
      </p:sp>
      <p:sp>
        <p:nvSpPr>
          <p:cNvPr id="375" name="Shape 375"/>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Block 6</a:t>
            </a:r>
          </a:p>
        </p:txBody>
      </p:sp>
      <p:sp>
        <p:nvSpPr>
          <p:cNvPr id="376" name="Shape 376"/>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Created a website that provides information on Western Expansion, also known as Manifest Destiny.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u="sng">
                <a:solidFill>
                  <a:schemeClr val="hlink"/>
                </a:solidFill>
                <a:hlinkClick r:id="rId3"/>
              </a:rPr>
              <a:t>http://egb.westexp.jad340.com/</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Growth</a:t>
            </a:r>
          </a:p>
        </p:txBody>
      </p:sp>
      <p:sp>
        <p:nvSpPr>
          <p:cNvPr id="387" name="Shape 38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Peer code</a:t>
            </a:r>
          </a:p>
          <a:p>
            <a:pPr indent="-355600" lvl="0" marL="457200" rtl="0">
              <a:lnSpc>
                <a:spcPct val="150000"/>
              </a:lnSpc>
              <a:spcBef>
                <a:spcPts val="0"/>
              </a:spcBef>
              <a:buSzPct val="100000"/>
            </a:pPr>
            <a:r>
              <a:rPr lang="en" sz="2000"/>
              <a:t>HTML/CSS</a:t>
            </a:r>
          </a:p>
          <a:p>
            <a:pPr indent="-355600" lvl="0" marL="457200" rtl="0">
              <a:lnSpc>
                <a:spcPct val="150000"/>
              </a:lnSpc>
              <a:spcBef>
                <a:spcPts val="0"/>
              </a:spcBef>
              <a:buSzPct val="100000"/>
            </a:pPr>
            <a:r>
              <a:rPr lang="en" sz="2000"/>
              <a:t>Views/Opinions/Positions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265500" y="1233175"/>
            <a:ext cx="4045200" cy="1482300"/>
          </a:xfrm>
          <a:prstGeom prst="rect">
            <a:avLst/>
          </a:prstGeom>
        </p:spPr>
        <p:txBody>
          <a:bodyPr anchorCtr="0" anchor="b" bIns="91425" lIns="91425" rIns="91425" tIns="91425">
            <a:noAutofit/>
          </a:bodyPr>
          <a:lstStyle/>
          <a:p>
            <a:pPr lvl="0">
              <a:spcBef>
                <a:spcPts val="0"/>
              </a:spcBef>
              <a:buNone/>
            </a:pPr>
            <a:r>
              <a:rPr lang="en"/>
              <a:t>Fundamentals of Design</a:t>
            </a:r>
          </a:p>
        </p:txBody>
      </p:sp>
      <p:sp>
        <p:nvSpPr>
          <p:cNvPr id="393" name="Shape 393"/>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Block 7</a:t>
            </a:r>
          </a:p>
        </p:txBody>
      </p:sp>
      <p:sp>
        <p:nvSpPr>
          <p:cNvPr id="394" name="Shape 39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Planned an event to celebrate African History Month and inform the public about the African culture. Through tea.</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ctrTitle"/>
          </p:nvPr>
        </p:nvSpPr>
        <p:spPr>
          <a:xfrm>
            <a:off x="311700" y="1363000"/>
            <a:ext cx="8520600" cy="1644600"/>
          </a:xfrm>
          <a:prstGeom prst="rect">
            <a:avLst/>
          </a:prstGeom>
        </p:spPr>
        <p:txBody>
          <a:bodyPr anchorCtr="0" anchor="ctr" bIns="91425" lIns="91425" rIns="91425" tIns="91425">
            <a:noAutofit/>
          </a:bodyPr>
          <a:lstStyle/>
          <a:p>
            <a:pPr lvl="0">
              <a:spcBef>
                <a:spcPts val="0"/>
              </a:spcBef>
              <a:buNone/>
            </a:pPr>
            <a:r>
              <a:rPr lang="en"/>
              <a:t>Elephanty</a:t>
            </a:r>
          </a:p>
        </p:txBody>
      </p:sp>
      <p:sp>
        <p:nvSpPr>
          <p:cNvPr id="400" name="Shape 400"/>
          <p:cNvSpPr txBox="1"/>
          <p:nvPr>
            <p:ph idx="1" type="subTitle"/>
          </p:nvPr>
        </p:nvSpPr>
        <p:spPr>
          <a:xfrm>
            <a:off x="311700" y="3890400"/>
            <a:ext cx="8520600" cy="706200"/>
          </a:xfrm>
          <a:prstGeom prst="rect">
            <a:avLst/>
          </a:prstGeom>
        </p:spPr>
        <p:txBody>
          <a:bodyPr anchorCtr="0" anchor="ctr" bIns="91425" lIns="91425" rIns="91425" tIns="91425">
            <a:noAutofit/>
          </a:bodyPr>
          <a:lstStyle/>
          <a:p>
            <a:pPr lvl="0">
              <a:spcBef>
                <a:spcPts val="0"/>
              </a:spcBef>
              <a:buNone/>
            </a:pPr>
            <a:r>
              <a:rPr lang="en"/>
              <a:t>Eva Hallstead-Williams and Emelia Blankenship</a:t>
            </a:r>
          </a:p>
        </p:txBody>
      </p:sp>
      <p:pic>
        <p:nvPicPr>
          <p:cNvPr id="401" name="Shape 401"/>
          <p:cNvPicPr preferRelativeResize="0"/>
          <p:nvPr/>
        </p:nvPicPr>
        <p:blipFill rotWithShape="1">
          <a:blip r:embed="rId3">
            <a:alphaModFix/>
          </a:blip>
          <a:srcRect b="22251" l="0" r="50799" t="0"/>
          <a:stretch/>
        </p:blipFill>
        <p:spPr>
          <a:xfrm>
            <a:off x="3661375" y="583024"/>
            <a:ext cx="1611597" cy="1139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What Is Elephanty?</a:t>
            </a:r>
          </a:p>
        </p:txBody>
      </p:sp>
      <p:sp>
        <p:nvSpPr>
          <p:cNvPr id="407" name="Shape 407"/>
          <p:cNvSpPr txBox="1"/>
          <p:nvPr>
            <p:ph idx="1" type="body"/>
          </p:nvPr>
        </p:nvSpPr>
        <p:spPr>
          <a:xfrm>
            <a:off x="311700" y="891675"/>
            <a:ext cx="8520600" cy="1269300"/>
          </a:xfrm>
          <a:prstGeom prst="rect">
            <a:avLst/>
          </a:prstGeom>
        </p:spPr>
        <p:txBody>
          <a:bodyPr anchorCtr="0" anchor="t" bIns="91425" lIns="91425" rIns="91425" tIns="91425">
            <a:noAutofit/>
          </a:bodyPr>
          <a:lstStyle/>
          <a:p>
            <a:pPr lvl="0" rtl="0">
              <a:spcBef>
                <a:spcPts val="0"/>
              </a:spcBef>
              <a:buNone/>
            </a:pPr>
            <a:r>
              <a:rPr lang="en"/>
              <a:t>Our mission is to bring </a:t>
            </a:r>
            <a:r>
              <a:rPr lang="en" sz="1900"/>
              <a:t>classic</a:t>
            </a:r>
            <a:r>
              <a:rPr lang="en"/>
              <a:t> English-American tea parties </a:t>
            </a:r>
            <a:r>
              <a:rPr lang="en" sz="1900"/>
              <a:t>alive</a:t>
            </a:r>
            <a:r>
              <a:rPr lang="en"/>
              <a:t> in the most </a:t>
            </a:r>
            <a:r>
              <a:rPr lang="en" sz="1900"/>
              <a:t>pristine</a:t>
            </a:r>
            <a:r>
              <a:rPr lang="en"/>
              <a:t> fashion, for the less privileged citizens of Africa, home of the African Elephant. This will happen through celebrating the diversity of African Americans, by holding events where learning about their culture is encouraged.</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rPr lang="en"/>
              <a:t>This month we will sponsor Black History Month.</a:t>
            </a:r>
          </a:p>
        </p:txBody>
      </p:sp>
      <p:pic>
        <p:nvPicPr>
          <p:cNvPr descr="african-elephants-300x200.jpg" id="408" name="Shape 408"/>
          <p:cNvPicPr preferRelativeResize="0"/>
          <p:nvPr/>
        </p:nvPicPr>
        <p:blipFill>
          <a:blip r:embed="rId3">
            <a:alphaModFix/>
          </a:blip>
          <a:stretch>
            <a:fillRect/>
          </a:stretch>
        </p:blipFill>
        <p:spPr>
          <a:xfrm>
            <a:off x="3604875" y="3026062"/>
            <a:ext cx="1904300" cy="1269525"/>
          </a:xfrm>
          <a:prstGeom prst="rect">
            <a:avLst/>
          </a:prstGeom>
          <a:noFill/>
          <a:ln>
            <a:noFill/>
          </a:ln>
        </p:spPr>
      </p:pic>
      <p:pic>
        <p:nvPicPr>
          <p:cNvPr descr="dreamstime_xl_8623003.jpg" id="409" name="Shape 409"/>
          <p:cNvPicPr preferRelativeResize="0"/>
          <p:nvPr/>
        </p:nvPicPr>
        <p:blipFill>
          <a:blip r:embed="rId4">
            <a:alphaModFix/>
          </a:blip>
          <a:stretch>
            <a:fillRect/>
          </a:stretch>
        </p:blipFill>
        <p:spPr>
          <a:xfrm>
            <a:off x="6113650" y="3026162"/>
            <a:ext cx="1904299" cy="1269361"/>
          </a:xfrm>
          <a:prstGeom prst="rect">
            <a:avLst/>
          </a:prstGeom>
          <a:noFill/>
          <a:ln>
            <a:noFill/>
          </a:ln>
        </p:spPr>
      </p:pic>
      <p:pic>
        <p:nvPicPr>
          <p:cNvPr descr="il_fullxfull.301119030.jpg" id="410" name="Shape 410"/>
          <p:cNvPicPr preferRelativeResize="0"/>
          <p:nvPr/>
        </p:nvPicPr>
        <p:blipFill>
          <a:blip r:embed="rId5">
            <a:alphaModFix/>
          </a:blip>
          <a:stretch>
            <a:fillRect/>
          </a:stretch>
        </p:blipFill>
        <p:spPr>
          <a:xfrm>
            <a:off x="1096099" y="3025740"/>
            <a:ext cx="1904300" cy="1270173"/>
          </a:xfrm>
          <a:prstGeom prst="rect">
            <a:avLst/>
          </a:prstGeom>
          <a:noFill/>
          <a:ln>
            <a:noFill/>
          </a:ln>
        </p:spPr>
      </p:pic>
      <p:sp>
        <p:nvSpPr>
          <p:cNvPr id="411" name="Shape 411"/>
          <p:cNvSpPr/>
          <p:nvPr/>
        </p:nvSpPr>
        <p:spPr>
          <a:xfrm rot="1448569">
            <a:off x="7406609" y="2808306"/>
            <a:ext cx="793618" cy="569094"/>
          </a:xfrm>
          <a:prstGeom prst="cloud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12" name="Shape 412"/>
          <p:cNvPicPr preferRelativeResize="0"/>
          <p:nvPr/>
        </p:nvPicPr>
        <p:blipFill rotWithShape="1">
          <a:blip r:embed="rId6">
            <a:alphaModFix/>
          </a:blip>
          <a:srcRect b="0" l="0" r="50799" t="0"/>
          <a:stretch/>
        </p:blipFill>
        <p:spPr>
          <a:xfrm flipH="1" rot="1431075">
            <a:off x="7589718" y="2945956"/>
            <a:ext cx="427414" cy="3686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Logo</a:t>
            </a:r>
          </a:p>
        </p:txBody>
      </p:sp>
      <p:pic>
        <p:nvPicPr>
          <p:cNvPr id="418" name="Shape 418"/>
          <p:cNvPicPr preferRelativeResize="0"/>
          <p:nvPr/>
        </p:nvPicPr>
        <p:blipFill rotWithShape="1">
          <a:blip r:embed="rId3">
            <a:alphaModFix/>
          </a:blip>
          <a:srcRect b="0" l="48199" r="0" t="0"/>
          <a:stretch/>
        </p:blipFill>
        <p:spPr>
          <a:xfrm>
            <a:off x="500525" y="1692273"/>
            <a:ext cx="2729572" cy="2357505"/>
          </a:xfrm>
          <a:prstGeom prst="rect">
            <a:avLst/>
          </a:prstGeom>
          <a:noFill/>
          <a:ln>
            <a:noFill/>
          </a:ln>
        </p:spPr>
      </p:pic>
      <p:pic>
        <p:nvPicPr>
          <p:cNvPr id="419" name="Shape 419"/>
          <p:cNvPicPr preferRelativeResize="0"/>
          <p:nvPr/>
        </p:nvPicPr>
        <p:blipFill rotWithShape="1">
          <a:blip r:embed="rId3">
            <a:alphaModFix/>
          </a:blip>
          <a:srcRect b="0" l="0" r="50799" t="0"/>
          <a:stretch/>
        </p:blipFill>
        <p:spPr>
          <a:xfrm>
            <a:off x="3423986" y="1537287"/>
            <a:ext cx="2538699" cy="2308576"/>
          </a:xfrm>
          <a:prstGeom prst="rect">
            <a:avLst/>
          </a:prstGeom>
          <a:noFill/>
          <a:ln>
            <a:noFill/>
          </a:ln>
        </p:spPr>
      </p:pic>
      <p:pic>
        <p:nvPicPr>
          <p:cNvPr id="420" name="Shape 420"/>
          <p:cNvPicPr preferRelativeResize="0"/>
          <p:nvPr/>
        </p:nvPicPr>
        <p:blipFill>
          <a:blip r:embed="rId4">
            <a:alphaModFix/>
          </a:blip>
          <a:stretch>
            <a:fillRect/>
          </a:stretch>
        </p:blipFill>
        <p:spPr>
          <a:xfrm>
            <a:off x="6156550" y="1692274"/>
            <a:ext cx="2486923" cy="159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Outline</a:t>
            </a:r>
          </a:p>
        </p:txBody>
      </p:sp>
      <p:sp>
        <p:nvSpPr>
          <p:cNvPr id="244" name="Shape 24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200000"/>
              </a:lnSpc>
              <a:spcBef>
                <a:spcPts val="0"/>
              </a:spcBef>
            </a:pPr>
            <a:r>
              <a:rPr lang="en"/>
              <a:t>Mobile Apps</a:t>
            </a:r>
          </a:p>
          <a:p>
            <a:pPr indent="-228600" lvl="0" marL="457200" rtl="0">
              <a:lnSpc>
                <a:spcPct val="200000"/>
              </a:lnSpc>
              <a:spcBef>
                <a:spcPts val="0"/>
              </a:spcBef>
            </a:pPr>
            <a:r>
              <a:rPr lang="en"/>
              <a:t>English II</a:t>
            </a:r>
          </a:p>
          <a:p>
            <a:pPr indent="-228600" lvl="0" marL="457200" rtl="0">
              <a:lnSpc>
                <a:spcPct val="200000"/>
              </a:lnSpc>
              <a:spcBef>
                <a:spcPts val="0"/>
              </a:spcBef>
            </a:pPr>
            <a:r>
              <a:rPr lang="en"/>
              <a:t>Chemistry</a:t>
            </a:r>
          </a:p>
          <a:p>
            <a:pPr indent="-228600" lvl="0" marL="457200" rtl="0">
              <a:lnSpc>
                <a:spcPct val="200000"/>
              </a:lnSpc>
              <a:spcBef>
                <a:spcPts val="0"/>
              </a:spcBef>
            </a:pPr>
            <a:r>
              <a:rPr lang="en"/>
              <a:t>U.S. History</a:t>
            </a:r>
          </a:p>
          <a:p>
            <a:pPr indent="-228600" lvl="0" marL="457200" rtl="0">
              <a:lnSpc>
                <a:spcPct val="200000"/>
              </a:lnSpc>
              <a:spcBef>
                <a:spcPts val="0"/>
              </a:spcBef>
            </a:pPr>
            <a:r>
              <a:rPr lang="en"/>
              <a:t>Fundamentals of Design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pic>
        <p:nvPicPr>
          <p:cNvPr descr="ElephantyPoster.jpg" id="425" name="Shape 425"/>
          <p:cNvPicPr preferRelativeResize="0"/>
          <p:nvPr/>
        </p:nvPicPr>
        <p:blipFill rotWithShape="1">
          <a:blip r:embed="rId3">
            <a:alphaModFix/>
          </a:blip>
          <a:srcRect b="0" l="661" r="661" t="0"/>
          <a:stretch/>
        </p:blipFill>
        <p:spPr>
          <a:xfrm>
            <a:off x="1351266" y="0"/>
            <a:ext cx="6441468" cy="5143499"/>
          </a:xfrm>
          <a:prstGeom prst="rect">
            <a:avLst/>
          </a:prstGeom>
          <a:noFill/>
          <a:ln>
            <a:noFill/>
          </a:ln>
        </p:spPr>
      </p:pic>
      <p:sp>
        <p:nvSpPr>
          <p:cNvPr id="426" name="Shape 426"/>
          <p:cNvSpPr txBox="1"/>
          <p:nvPr/>
        </p:nvSpPr>
        <p:spPr>
          <a:xfrm>
            <a:off x="331300" y="151450"/>
            <a:ext cx="937200" cy="4032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T-Shirt</a:t>
            </a:r>
          </a:p>
        </p:txBody>
      </p:sp>
      <p:pic>
        <p:nvPicPr>
          <p:cNvPr id="432" name="Shape 432"/>
          <p:cNvPicPr preferRelativeResize="0"/>
          <p:nvPr/>
        </p:nvPicPr>
        <p:blipFill>
          <a:blip r:embed="rId3">
            <a:alphaModFix/>
          </a:blip>
          <a:stretch>
            <a:fillRect/>
          </a:stretch>
        </p:blipFill>
        <p:spPr>
          <a:xfrm>
            <a:off x="2147875" y="222437"/>
            <a:ext cx="4848225" cy="4638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Give Away Item</a:t>
            </a:r>
          </a:p>
        </p:txBody>
      </p:sp>
      <p:pic>
        <p:nvPicPr>
          <p:cNvPr id="438" name="Shape 438"/>
          <p:cNvPicPr preferRelativeResize="0"/>
          <p:nvPr/>
        </p:nvPicPr>
        <p:blipFill rotWithShape="1">
          <a:blip r:embed="rId3">
            <a:alphaModFix/>
          </a:blip>
          <a:srcRect b="27050" l="24618" r="26096" t="22444"/>
          <a:stretch/>
        </p:blipFill>
        <p:spPr>
          <a:xfrm>
            <a:off x="2970679" y="930783"/>
            <a:ext cx="3202650" cy="3281924"/>
          </a:xfrm>
          <a:prstGeom prst="rect">
            <a:avLst/>
          </a:prstGeom>
          <a:noFill/>
          <a:ln>
            <a:noFill/>
          </a:ln>
        </p:spPr>
      </p:pic>
      <p:pic>
        <p:nvPicPr>
          <p:cNvPr id="439" name="Shape 439"/>
          <p:cNvPicPr preferRelativeResize="0"/>
          <p:nvPr/>
        </p:nvPicPr>
        <p:blipFill rotWithShape="1">
          <a:blip r:embed="rId4">
            <a:alphaModFix/>
          </a:blip>
          <a:srcRect b="0" l="0" r="50799" t="0"/>
          <a:stretch/>
        </p:blipFill>
        <p:spPr>
          <a:xfrm flipH="1" rot="488309">
            <a:off x="3688350" y="1859094"/>
            <a:ext cx="1863290" cy="17243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Color scheme</a:t>
            </a:r>
          </a:p>
        </p:txBody>
      </p:sp>
      <p:pic>
        <p:nvPicPr>
          <p:cNvPr descr="Screen Shot 2016-04-05 at 11.58.09 AM.png" id="445" name="Shape 445"/>
          <p:cNvPicPr preferRelativeResize="0"/>
          <p:nvPr/>
        </p:nvPicPr>
        <p:blipFill rotWithShape="1">
          <a:blip r:embed="rId3">
            <a:alphaModFix/>
          </a:blip>
          <a:srcRect b="7546" l="14892" r="8024" t="68722"/>
          <a:stretch/>
        </p:blipFill>
        <p:spPr>
          <a:xfrm>
            <a:off x="1047748" y="1418662"/>
            <a:ext cx="7048502" cy="1264275"/>
          </a:xfrm>
          <a:prstGeom prst="rect">
            <a:avLst/>
          </a:prstGeom>
          <a:noFill/>
          <a:ln>
            <a:noFill/>
          </a:ln>
        </p:spPr>
      </p:pic>
      <p:pic>
        <p:nvPicPr>
          <p:cNvPr descr="Screen Shot 2016-04-05 at 12.04.46 PM.png" id="446" name="Shape 446"/>
          <p:cNvPicPr preferRelativeResize="0"/>
          <p:nvPr/>
        </p:nvPicPr>
        <p:blipFill rotWithShape="1">
          <a:blip r:embed="rId4">
            <a:alphaModFix/>
          </a:blip>
          <a:srcRect b="12962" l="14952" r="11894" t="63306"/>
          <a:stretch/>
        </p:blipFill>
        <p:spPr>
          <a:xfrm>
            <a:off x="1047750" y="3079850"/>
            <a:ext cx="7048502" cy="1264275"/>
          </a:xfrm>
          <a:prstGeom prst="rect">
            <a:avLst/>
          </a:prstGeom>
          <a:noFill/>
          <a:ln>
            <a:noFill/>
          </a:ln>
        </p:spPr>
      </p:pic>
      <p:sp>
        <p:nvSpPr>
          <p:cNvPr id="447" name="Shape 447"/>
          <p:cNvSpPr txBox="1"/>
          <p:nvPr/>
        </p:nvSpPr>
        <p:spPr>
          <a:xfrm>
            <a:off x="1318025" y="3489850"/>
            <a:ext cx="928500" cy="3744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#02020D</a:t>
            </a:r>
          </a:p>
        </p:txBody>
      </p:sp>
      <p:sp>
        <p:nvSpPr>
          <p:cNvPr id="448" name="Shape 448"/>
          <p:cNvSpPr txBox="1"/>
          <p:nvPr/>
        </p:nvSpPr>
        <p:spPr>
          <a:xfrm>
            <a:off x="1240750" y="1863600"/>
            <a:ext cx="10059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#2D3E8D</a:t>
            </a:r>
          </a:p>
        </p:txBody>
      </p:sp>
      <p:sp>
        <p:nvSpPr>
          <p:cNvPr id="449" name="Shape 449"/>
          <p:cNvSpPr txBox="1"/>
          <p:nvPr/>
        </p:nvSpPr>
        <p:spPr>
          <a:xfrm>
            <a:off x="6927125" y="3524775"/>
            <a:ext cx="9285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#86A1F7</a:t>
            </a:r>
          </a:p>
        </p:txBody>
      </p:sp>
      <p:sp>
        <p:nvSpPr>
          <p:cNvPr id="450" name="Shape 450"/>
          <p:cNvSpPr txBox="1"/>
          <p:nvPr/>
        </p:nvSpPr>
        <p:spPr>
          <a:xfrm>
            <a:off x="5512025" y="3524787"/>
            <a:ext cx="9285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#6989EE</a:t>
            </a:r>
          </a:p>
        </p:txBody>
      </p:sp>
      <p:sp>
        <p:nvSpPr>
          <p:cNvPr id="451" name="Shape 451"/>
          <p:cNvSpPr txBox="1"/>
          <p:nvPr/>
        </p:nvSpPr>
        <p:spPr>
          <a:xfrm>
            <a:off x="4096925" y="3524787"/>
            <a:ext cx="9285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#4A75E1</a:t>
            </a:r>
          </a:p>
        </p:txBody>
      </p:sp>
      <p:sp>
        <p:nvSpPr>
          <p:cNvPr id="452" name="Shape 452"/>
          <p:cNvSpPr txBox="1"/>
          <p:nvPr/>
        </p:nvSpPr>
        <p:spPr>
          <a:xfrm>
            <a:off x="2681825" y="3524800"/>
            <a:ext cx="9285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#29337B</a:t>
            </a:r>
          </a:p>
        </p:txBody>
      </p:sp>
      <p:sp>
        <p:nvSpPr>
          <p:cNvPr id="453" name="Shape 453"/>
          <p:cNvSpPr txBox="1"/>
          <p:nvPr/>
        </p:nvSpPr>
        <p:spPr>
          <a:xfrm>
            <a:off x="2643124" y="1863600"/>
            <a:ext cx="10059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#2D3E8D</a:t>
            </a:r>
          </a:p>
        </p:txBody>
      </p:sp>
      <p:sp>
        <p:nvSpPr>
          <p:cNvPr id="454" name="Shape 454"/>
          <p:cNvSpPr txBox="1"/>
          <p:nvPr/>
        </p:nvSpPr>
        <p:spPr>
          <a:xfrm>
            <a:off x="4107750" y="1863600"/>
            <a:ext cx="9201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#7195F7</a:t>
            </a:r>
          </a:p>
        </p:txBody>
      </p:sp>
      <p:sp>
        <p:nvSpPr>
          <p:cNvPr id="455" name="Shape 455"/>
          <p:cNvSpPr txBox="1"/>
          <p:nvPr/>
        </p:nvSpPr>
        <p:spPr>
          <a:xfrm>
            <a:off x="5512025" y="1863600"/>
            <a:ext cx="9285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#86A9F5</a:t>
            </a:r>
          </a:p>
        </p:txBody>
      </p:sp>
      <p:sp>
        <p:nvSpPr>
          <p:cNvPr id="456" name="Shape 456"/>
          <p:cNvSpPr txBox="1"/>
          <p:nvPr/>
        </p:nvSpPr>
        <p:spPr>
          <a:xfrm>
            <a:off x="6888950" y="1863600"/>
            <a:ext cx="1005900" cy="374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#B7DAD6</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311700" y="292850"/>
            <a:ext cx="8520600" cy="801000"/>
          </a:xfrm>
          <a:prstGeom prst="rect">
            <a:avLst/>
          </a:prstGeom>
        </p:spPr>
        <p:txBody>
          <a:bodyPr anchorCtr="0" anchor="t" bIns="91425" lIns="91425" rIns="91425" tIns="91425">
            <a:noAutofit/>
          </a:bodyPr>
          <a:lstStyle/>
          <a:p>
            <a:pPr lvl="0" rtl="0">
              <a:spcBef>
                <a:spcPts val="0"/>
              </a:spcBef>
              <a:buNone/>
            </a:pPr>
            <a:r>
              <a:rPr lang="en"/>
              <a:t>Web Page Banner</a:t>
            </a:r>
          </a:p>
        </p:txBody>
      </p:sp>
      <p:pic>
        <p:nvPicPr>
          <p:cNvPr id="462" name="Shape 462"/>
          <p:cNvPicPr preferRelativeResize="0"/>
          <p:nvPr/>
        </p:nvPicPr>
        <p:blipFill>
          <a:blip r:embed="rId3">
            <a:alphaModFix/>
          </a:blip>
          <a:stretch>
            <a:fillRect/>
          </a:stretch>
        </p:blipFill>
        <p:spPr>
          <a:xfrm>
            <a:off x="1401600" y="1624671"/>
            <a:ext cx="6340799" cy="2487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sp>
        <p:nvSpPr>
          <p:cNvPr id="467" name="Shape 46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Growth</a:t>
            </a:r>
          </a:p>
        </p:txBody>
      </p:sp>
      <p:sp>
        <p:nvSpPr>
          <p:cNvPr id="468" name="Shape 46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Collaboration</a:t>
            </a:r>
          </a:p>
          <a:p>
            <a:pPr indent="-355600" lvl="0" marL="457200" rtl="0">
              <a:lnSpc>
                <a:spcPct val="150000"/>
              </a:lnSpc>
              <a:spcBef>
                <a:spcPts val="0"/>
              </a:spcBef>
              <a:buSzPct val="100000"/>
            </a:pPr>
            <a:r>
              <a:rPr lang="en" sz="2000"/>
              <a:t>Graphic Design/Adobe Illustrator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Diversity</a:t>
            </a:r>
          </a:p>
        </p:txBody>
      </p:sp>
      <p:sp>
        <p:nvSpPr>
          <p:cNvPr id="474" name="Shape 47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I learned that diversity effects all subjects and all people and is unavoidable. The flow of new ideas and new insights can benefit any field of work and even everyday life as we solve problems.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265500" y="1233175"/>
            <a:ext cx="4045200" cy="1482300"/>
          </a:xfrm>
          <a:prstGeom prst="rect">
            <a:avLst/>
          </a:prstGeom>
        </p:spPr>
        <p:txBody>
          <a:bodyPr anchorCtr="0" anchor="b" bIns="91425" lIns="91425" rIns="91425" tIns="91425">
            <a:noAutofit/>
          </a:bodyPr>
          <a:lstStyle/>
          <a:p>
            <a:pPr lvl="0">
              <a:spcBef>
                <a:spcPts val="0"/>
              </a:spcBef>
              <a:buNone/>
            </a:pPr>
            <a:r>
              <a:rPr lang="en"/>
              <a:t>Mobile Apps</a:t>
            </a:r>
          </a:p>
        </p:txBody>
      </p:sp>
      <p:sp>
        <p:nvSpPr>
          <p:cNvPr id="250" name="Shape 250"/>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Block 1</a:t>
            </a:r>
          </a:p>
        </p:txBody>
      </p:sp>
      <p:sp>
        <p:nvSpPr>
          <p:cNvPr id="251" name="Shape 251"/>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Created a mobile application that allows students to select their school/classes, then share the assigned homework, and see the homework that others have posted.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10000"/>
            <a:ext cx="6306900" cy="607800"/>
          </a:xfrm>
          <a:prstGeom prst="rect">
            <a:avLst/>
          </a:prstGeom>
        </p:spPr>
        <p:txBody>
          <a:bodyPr anchorCtr="0" anchor="t" bIns="91425" lIns="91425" rIns="91425" tIns="91425">
            <a:noAutofit/>
          </a:bodyPr>
          <a:lstStyle/>
          <a:p>
            <a:pPr lvl="0" rtl="0">
              <a:spcBef>
                <a:spcPts val="0"/>
              </a:spcBef>
              <a:buNone/>
            </a:pPr>
            <a:r>
              <a:rPr lang="en" sz="2800"/>
              <a:t>App #5: Information Collective</a:t>
            </a:r>
          </a:p>
        </p:txBody>
      </p:sp>
      <p:sp>
        <p:nvSpPr>
          <p:cNvPr id="257" name="Shape 257"/>
          <p:cNvSpPr txBox="1"/>
          <p:nvPr>
            <p:ph idx="1" type="body"/>
          </p:nvPr>
        </p:nvSpPr>
        <p:spPr>
          <a:xfrm>
            <a:off x="82600" y="1125050"/>
            <a:ext cx="6083099" cy="3585300"/>
          </a:xfrm>
          <a:prstGeom prst="rect">
            <a:avLst/>
          </a:prstGeom>
        </p:spPr>
        <p:txBody>
          <a:bodyPr anchorCtr="0" anchor="t" bIns="91425" lIns="91425" rIns="91425" tIns="91425">
            <a:noAutofit/>
          </a:bodyPr>
          <a:lstStyle/>
          <a:p>
            <a:pPr lvl="0" rtl="0">
              <a:spcBef>
                <a:spcPts val="0"/>
              </a:spcBef>
              <a:buNone/>
            </a:pPr>
            <a:r>
              <a:rPr b="1" lang="en" sz="1600"/>
              <a:t>Developers:</a:t>
            </a:r>
            <a:r>
              <a:rPr lang="en" sz="1600"/>
              <a:t> Emelia Blankenship &amp; Hunter Harris</a:t>
            </a:r>
          </a:p>
          <a:p>
            <a:pPr lvl="0" rtl="0">
              <a:spcBef>
                <a:spcPts val="0"/>
              </a:spcBef>
              <a:buNone/>
            </a:pPr>
            <a:r>
              <a:rPr b="1" lang="en" sz="1600"/>
              <a:t>Problem: </a:t>
            </a:r>
            <a:r>
              <a:rPr lang="en" sz="1600"/>
              <a:t>Students are constantly forgetting their homework, and school devices such as online planners are prone to errors.</a:t>
            </a:r>
          </a:p>
          <a:p>
            <a:pPr lvl="0" rtl="0">
              <a:spcBef>
                <a:spcPts val="0"/>
              </a:spcBef>
              <a:buNone/>
            </a:pPr>
            <a:r>
              <a:rPr b="1" lang="en" sz="1600"/>
              <a:t>Solution:</a:t>
            </a:r>
            <a:r>
              <a:rPr lang="en" sz="1600"/>
              <a:t> Web of students contributing to a single database of all of the school’s classes, and their assignments. Select your school and the classes you are enrolled in to display the upcoming assignments and mark when you have completed them.</a:t>
            </a:r>
          </a:p>
          <a:p>
            <a:pPr lvl="0" rtl="0">
              <a:spcBef>
                <a:spcPts val="0"/>
              </a:spcBef>
              <a:buNone/>
            </a:pPr>
            <a:r>
              <a:rPr b="1" lang="en" sz="1600"/>
              <a:t>Diversity Statement:</a:t>
            </a:r>
            <a:r>
              <a:rPr lang="en" sz="1600"/>
              <a:t> This app is diverse because it is applicable to every student in any school, and it is open to everyone. </a:t>
            </a:r>
          </a:p>
        </p:txBody>
      </p:sp>
      <p:pic>
        <p:nvPicPr>
          <p:cNvPr descr="X1ON8U.png" id="258" name="Shape 258"/>
          <p:cNvPicPr preferRelativeResize="0"/>
          <p:nvPr/>
        </p:nvPicPr>
        <p:blipFill>
          <a:blip r:embed="rId3">
            <a:alphaModFix/>
          </a:blip>
          <a:stretch>
            <a:fillRect/>
          </a:stretch>
        </p:blipFill>
        <p:spPr>
          <a:xfrm>
            <a:off x="6666798" y="130600"/>
            <a:ext cx="2165499" cy="3242450"/>
          </a:xfrm>
          <a:prstGeom prst="rect">
            <a:avLst/>
          </a:prstGeom>
          <a:noFill/>
          <a:ln>
            <a:noFill/>
          </a:ln>
        </p:spPr>
      </p:pic>
      <p:pic>
        <p:nvPicPr>
          <p:cNvPr descr="jWUuJg.png" id="259" name="Shape 259"/>
          <p:cNvPicPr preferRelativeResize="0"/>
          <p:nvPr/>
        </p:nvPicPr>
        <p:blipFill>
          <a:blip r:embed="rId4">
            <a:alphaModFix/>
          </a:blip>
          <a:stretch>
            <a:fillRect/>
          </a:stretch>
        </p:blipFill>
        <p:spPr>
          <a:xfrm>
            <a:off x="5273750" y="130600"/>
            <a:ext cx="1294625" cy="1294625"/>
          </a:xfrm>
          <a:prstGeom prst="rect">
            <a:avLst/>
          </a:prstGeom>
          <a:noFill/>
          <a:ln>
            <a:noFill/>
          </a:ln>
        </p:spPr>
      </p:pic>
      <p:sp>
        <p:nvSpPr>
          <p:cNvPr id="260" name="Shape 260"/>
          <p:cNvSpPr txBox="1"/>
          <p:nvPr/>
        </p:nvSpPr>
        <p:spPr>
          <a:xfrm>
            <a:off x="6718750" y="3373050"/>
            <a:ext cx="2061600" cy="2994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999999"/>
                </a:solidFill>
              </a:rPr>
              <a:t>Visuals are a work in progress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10000"/>
            <a:ext cx="6306900" cy="607800"/>
          </a:xfrm>
          <a:prstGeom prst="rect">
            <a:avLst/>
          </a:prstGeom>
        </p:spPr>
        <p:txBody>
          <a:bodyPr anchorCtr="0" anchor="t" bIns="91425" lIns="91425" rIns="91425" tIns="91425">
            <a:noAutofit/>
          </a:bodyPr>
          <a:lstStyle/>
          <a:p>
            <a:pPr lvl="0" rtl="0">
              <a:spcBef>
                <a:spcPts val="0"/>
              </a:spcBef>
              <a:buNone/>
            </a:pPr>
            <a:r>
              <a:rPr lang="en" sz="2800"/>
              <a:t>App #5: Information Collective Code</a:t>
            </a:r>
          </a:p>
        </p:txBody>
      </p:sp>
      <p:pic>
        <p:nvPicPr>
          <p:cNvPr descr="7mhwUR.png" id="266" name="Shape 266"/>
          <p:cNvPicPr preferRelativeResize="0"/>
          <p:nvPr/>
        </p:nvPicPr>
        <p:blipFill>
          <a:blip r:embed="rId3">
            <a:alphaModFix/>
          </a:blip>
          <a:stretch>
            <a:fillRect/>
          </a:stretch>
        </p:blipFill>
        <p:spPr>
          <a:xfrm>
            <a:off x="311700" y="1017800"/>
            <a:ext cx="5499101" cy="3754749"/>
          </a:xfrm>
          <a:prstGeom prst="rect">
            <a:avLst/>
          </a:prstGeom>
          <a:noFill/>
          <a:ln>
            <a:noFill/>
          </a:ln>
        </p:spPr>
      </p:pic>
      <p:sp>
        <p:nvSpPr>
          <p:cNvPr id="267" name="Shape 267"/>
          <p:cNvSpPr/>
          <p:nvPr/>
        </p:nvSpPr>
        <p:spPr>
          <a:xfrm>
            <a:off x="4385625" y="1909850"/>
            <a:ext cx="646800" cy="3336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 name="Shape 268"/>
          <p:cNvSpPr/>
          <p:nvPr/>
        </p:nvSpPr>
        <p:spPr>
          <a:xfrm>
            <a:off x="5164000" y="2859750"/>
            <a:ext cx="646800" cy="7083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9" name="Shape 269"/>
          <p:cNvSpPr/>
          <p:nvPr/>
        </p:nvSpPr>
        <p:spPr>
          <a:xfrm>
            <a:off x="311700" y="1162075"/>
            <a:ext cx="961500" cy="2829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Growth</a:t>
            </a:r>
          </a:p>
        </p:txBody>
      </p:sp>
      <p:sp>
        <p:nvSpPr>
          <p:cNvPr id="275" name="Shape 2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rtl="0">
              <a:lnSpc>
                <a:spcPct val="150000"/>
              </a:lnSpc>
              <a:spcBef>
                <a:spcPts val="0"/>
              </a:spcBef>
              <a:buSzPct val="100000"/>
            </a:pPr>
            <a:r>
              <a:rPr lang="en" sz="2000"/>
              <a:t>Collaboration</a:t>
            </a:r>
          </a:p>
          <a:p>
            <a:pPr indent="-355600" lvl="0" marL="457200" rtl="0">
              <a:lnSpc>
                <a:spcPct val="150000"/>
              </a:lnSpc>
              <a:spcBef>
                <a:spcPts val="0"/>
              </a:spcBef>
              <a:buSzPct val="100000"/>
            </a:pPr>
            <a:r>
              <a:rPr lang="en" sz="2000"/>
              <a:t>Diverse apps</a:t>
            </a:r>
          </a:p>
          <a:p>
            <a:pPr indent="-355600" lvl="0" marL="457200">
              <a:lnSpc>
                <a:spcPct val="150000"/>
              </a:lnSpc>
              <a:spcBef>
                <a:spcPts val="0"/>
              </a:spcBef>
              <a:buSzPct val="100000"/>
            </a:pPr>
            <a:r>
              <a:rPr lang="en" sz="2000"/>
              <a:t>Coding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265500" y="1233175"/>
            <a:ext cx="4045200" cy="1482300"/>
          </a:xfrm>
          <a:prstGeom prst="rect">
            <a:avLst/>
          </a:prstGeom>
        </p:spPr>
        <p:txBody>
          <a:bodyPr anchorCtr="0" anchor="b" bIns="91425" lIns="91425" rIns="91425" tIns="91425">
            <a:noAutofit/>
          </a:bodyPr>
          <a:lstStyle/>
          <a:p>
            <a:pPr lvl="0">
              <a:spcBef>
                <a:spcPts val="0"/>
              </a:spcBef>
              <a:buNone/>
            </a:pPr>
            <a:r>
              <a:rPr lang="en"/>
              <a:t>English II</a:t>
            </a:r>
          </a:p>
        </p:txBody>
      </p:sp>
      <p:sp>
        <p:nvSpPr>
          <p:cNvPr id="281" name="Shape 281"/>
          <p:cNvSpPr txBox="1"/>
          <p:nvPr>
            <p:ph idx="1" type="subTitle"/>
          </p:nvPr>
        </p:nvSpPr>
        <p:spPr>
          <a:xfrm>
            <a:off x="265500" y="2803075"/>
            <a:ext cx="4045200" cy="1235100"/>
          </a:xfrm>
          <a:prstGeom prst="rect">
            <a:avLst/>
          </a:prstGeom>
        </p:spPr>
        <p:txBody>
          <a:bodyPr anchorCtr="0" anchor="t" bIns="91425" lIns="91425" rIns="91425" tIns="91425">
            <a:noAutofit/>
          </a:bodyPr>
          <a:lstStyle/>
          <a:p>
            <a:pPr lvl="0">
              <a:spcBef>
                <a:spcPts val="0"/>
              </a:spcBef>
              <a:buNone/>
            </a:pPr>
            <a:r>
              <a:rPr lang="en"/>
              <a:t>Block 2</a:t>
            </a:r>
          </a:p>
        </p:txBody>
      </p:sp>
      <p:sp>
        <p:nvSpPr>
          <p:cNvPr id="282" name="Shape 282"/>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Learned about challenges and benefits of diversity and compared people from our biographies to characters in Macbeth.</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ctrTitle"/>
          </p:nvPr>
        </p:nvSpPr>
        <p:spPr>
          <a:xfrm>
            <a:off x="411175" y="644300"/>
            <a:ext cx="8282399" cy="2109000"/>
          </a:xfrm>
          <a:prstGeom prst="rect">
            <a:avLst/>
          </a:prstGeom>
        </p:spPr>
        <p:txBody>
          <a:bodyPr anchorCtr="0" anchor="b" bIns="91425" lIns="91425" rIns="91425" tIns="91425">
            <a:noAutofit/>
          </a:bodyPr>
          <a:lstStyle/>
          <a:p>
            <a:pPr lvl="0" rtl="0">
              <a:spcBef>
                <a:spcPts val="0"/>
              </a:spcBef>
              <a:buNone/>
            </a:pPr>
            <a:r>
              <a:rPr lang="en"/>
              <a:t>Diversity Project</a:t>
            </a:r>
          </a:p>
        </p:txBody>
      </p:sp>
      <p:sp>
        <p:nvSpPr>
          <p:cNvPr id="288" name="Shape 288"/>
          <p:cNvSpPr txBox="1"/>
          <p:nvPr>
            <p:ph idx="1" type="subTitle"/>
          </p:nvPr>
        </p:nvSpPr>
        <p:spPr>
          <a:xfrm>
            <a:off x="411175" y="3398250"/>
            <a:ext cx="8282399" cy="1260599"/>
          </a:xfrm>
          <a:prstGeom prst="rect">
            <a:avLst/>
          </a:prstGeom>
        </p:spPr>
        <p:txBody>
          <a:bodyPr anchorCtr="0" anchor="ctr" bIns="91425" lIns="91425" rIns="91425" tIns="91425">
            <a:noAutofit/>
          </a:bodyPr>
          <a:lstStyle/>
          <a:p>
            <a:pPr lvl="0" rtl="0">
              <a:spcBef>
                <a:spcPts val="0"/>
              </a:spcBef>
              <a:buNone/>
            </a:pPr>
            <a:r>
              <a:rPr lang="en"/>
              <a:t>Nathaniel Rivera, Andres Morales-Merced, </a:t>
            </a:r>
          </a:p>
          <a:p>
            <a:pPr lvl="0">
              <a:spcBef>
                <a:spcPts val="0"/>
              </a:spcBef>
              <a:buNone/>
            </a:pPr>
            <a:r>
              <a:rPr lang="en"/>
              <a:t>Emelia Blankenship, Jordan Charlow</a:t>
            </a:r>
          </a:p>
        </p:txBody>
      </p:sp>
      <p:sp>
        <p:nvSpPr>
          <p:cNvPr id="289" name="Shape 289"/>
          <p:cNvSpPr txBox="1"/>
          <p:nvPr>
            <p:ph idx="1" type="subTitle"/>
          </p:nvPr>
        </p:nvSpPr>
        <p:spPr>
          <a:xfrm>
            <a:off x="145175" y="143500"/>
            <a:ext cx="2199899" cy="706200"/>
          </a:xfrm>
          <a:prstGeom prst="rect">
            <a:avLst/>
          </a:prstGeom>
        </p:spPr>
        <p:txBody>
          <a:bodyPr anchorCtr="0" anchor="ctr" bIns="91425" lIns="91425" rIns="91425" tIns="91425">
            <a:noAutofit/>
          </a:bodyPr>
          <a:lstStyle/>
          <a:p>
            <a:pPr lvl="0" rtl="0" algn="l">
              <a:spcBef>
                <a:spcPts val="0"/>
              </a:spcBef>
              <a:buNone/>
            </a:pPr>
            <a:r>
              <a:rPr lang="en" sz="1400"/>
              <a:t>English II Honors</a:t>
            </a:r>
          </a:p>
          <a:p>
            <a:pPr lvl="0" rtl="0" algn="l">
              <a:spcBef>
                <a:spcPts val="0"/>
              </a:spcBef>
              <a:buNone/>
            </a:pPr>
            <a:r>
              <a:rPr lang="en" sz="1400"/>
              <a:t>Ms. Mullen-Barnett</a:t>
            </a:r>
          </a:p>
          <a:p>
            <a:pPr lvl="0" rtl="0" algn="l">
              <a:spcBef>
                <a:spcPts val="0"/>
              </a:spcBef>
              <a:buNone/>
            </a:pPr>
            <a:r>
              <a:rPr lang="en" sz="1400"/>
              <a:t>1/11/16</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